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3.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64"/>
  </p:handoutMasterIdLst>
  <p:sldIdLst>
    <p:sldId id="320" r:id="rId3"/>
    <p:sldId id="588" r:id="rId4"/>
    <p:sldId id="454" r:id="rId5"/>
    <p:sldId id="455" r:id="rId6"/>
    <p:sldId id="590" r:id="rId8"/>
    <p:sldId id="592" r:id="rId9"/>
    <p:sldId id="332" r:id="rId10"/>
    <p:sldId id="326" r:id="rId11"/>
    <p:sldId id="491" r:id="rId12"/>
    <p:sldId id="492" r:id="rId13"/>
    <p:sldId id="385" r:id="rId14"/>
    <p:sldId id="384" r:id="rId15"/>
    <p:sldId id="594" r:id="rId16"/>
    <p:sldId id="349" r:id="rId17"/>
    <p:sldId id="595" r:id="rId18"/>
    <p:sldId id="597" r:id="rId19"/>
    <p:sldId id="494" r:id="rId20"/>
    <p:sldId id="655" r:id="rId21"/>
    <p:sldId id="656" r:id="rId22"/>
    <p:sldId id="658" r:id="rId23"/>
    <p:sldId id="599" r:id="rId24"/>
    <p:sldId id="600" r:id="rId25"/>
    <p:sldId id="347" r:id="rId26"/>
    <p:sldId id="659" r:id="rId27"/>
    <p:sldId id="500" r:id="rId28"/>
    <p:sldId id="661" r:id="rId29"/>
    <p:sldId id="664" r:id="rId30"/>
    <p:sldId id="665" r:id="rId31"/>
    <p:sldId id="350" r:id="rId32"/>
    <p:sldId id="497" r:id="rId33"/>
    <p:sldId id="351" r:id="rId34"/>
    <p:sldId id="389" r:id="rId35"/>
    <p:sldId id="352" r:id="rId36"/>
    <p:sldId id="353" r:id="rId37"/>
    <p:sldId id="354" r:id="rId38"/>
    <p:sldId id="355" r:id="rId39"/>
    <p:sldId id="356" r:id="rId40"/>
    <p:sldId id="420" r:id="rId41"/>
    <p:sldId id="543" r:id="rId42"/>
    <p:sldId id="541" r:id="rId43"/>
    <p:sldId id="370" r:id="rId44"/>
    <p:sldId id="371" r:id="rId45"/>
    <p:sldId id="544" r:id="rId46"/>
    <p:sldId id="502" r:id="rId47"/>
    <p:sldId id="605" r:id="rId48"/>
    <p:sldId id="606" r:id="rId49"/>
    <p:sldId id="607" r:id="rId50"/>
    <p:sldId id="608" r:id="rId51"/>
    <p:sldId id="609" r:id="rId52"/>
    <p:sldId id="610" r:id="rId53"/>
    <p:sldId id="611" r:id="rId54"/>
    <p:sldId id="612" r:id="rId55"/>
    <p:sldId id="613" r:id="rId56"/>
    <p:sldId id="614" r:id="rId57"/>
    <p:sldId id="615" r:id="rId58"/>
    <p:sldId id="505" r:id="rId59"/>
    <p:sldId id="507" r:id="rId60"/>
    <p:sldId id="509" r:id="rId61"/>
    <p:sldId id="510" r:id="rId62"/>
    <p:sldId id="515" r:id="rId63"/>
  </p:sldIdLst>
  <p:sldSz cx="9144000" cy="6858000" type="screen4x3"/>
  <p:notesSz cx="6797675" cy="9928225"/>
  <p:custDataLst>
    <p:tags r:id="rId68"/>
  </p:custDataLst>
  <p:defaultTextStyle>
    <a:defPPr>
      <a:defRPr lang="zh-CN"/>
    </a:defPPr>
    <a:lvl1pPr marL="0" lvl="0"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5pPr>
    <a:lvl6pPr marL="2286000" lvl="5"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6pPr>
    <a:lvl7pPr marL="2743200" lvl="6"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7pPr>
    <a:lvl8pPr marL="3200400" lvl="7"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8pPr>
    <a:lvl9pPr marL="3657600" lvl="8"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333333"/>
    <a:srgbClr val="EAEAEA"/>
    <a:srgbClr val="6699FF"/>
    <a:srgbClr val="00FF00"/>
    <a:srgbClr val="FF0066"/>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13"/>
    <p:restoredTop sz="99313"/>
  </p:normalViewPr>
  <p:slideViewPr>
    <p:cSldViewPr showGuides="1">
      <p:cViewPr>
        <p:scale>
          <a:sx n="100" d="100"/>
          <a:sy n="100" d="100"/>
        </p:scale>
        <p:origin x="-1956" y="-294"/>
      </p:cViewPr>
      <p:guideLst>
        <p:guide orient="horz" pos="2160"/>
        <p:guide pos="2882"/>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75" d="100"/>
        <a:sy n="75" d="100"/>
      </p:scale>
      <p:origin x="0" y="0"/>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8" Type="http://schemas.openxmlformats.org/officeDocument/2006/relationships/tags" Target="tags/tag33.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handoutMaster" Target="handoutMasters/handoutMaster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7" Type="http://schemas.openxmlformats.org/officeDocument/2006/relationships/image" Target="../media/image22.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6" Type="http://schemas.openxmlformats.org/officeDocument/2006/relationships/image" Target="../media/image20.wmf"/><Relationship Id="rId5" Type="http://schemas.openxmlformats.org/officeDocument/2006/relationships/image" Target="../media/image27.wmf"/><Relationship Id="rId4" Type="http://schemas.openxmlformats.org/officeDocument/2006/relationships/image" Target="../media/image26.wmf"/><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4770" name="Rectangle 2"/>
          <p:cNvSpPr>
            <a:spLocks noGrp="1" noChangeArrowheads="1"/>
          </p:cNvSpPr>
          <p:nvPr>
            <p:ph type="hdr" sz="quarter"/>
          </p:nvPr>
        </p:nvSpPr>
        <p:spPr bwMode="auto">
          <a:xfrm>
            <a:off x="0" y="0"/>
            <a:ext cx="2945659" cy="496411"/>
          </a:xfrm>
          <a:prstGeom prst="rect">
            <a:avLst/>
          </a:prstGeom>
          <a:noFill/>
          <a:ln w="9525">
            <a:noFill/>
            <a:miter lim="800000"/>
          </a:ln>
          <a:effectLst/>
        </p:spPr>
        <p:txBody>
          <a:bodyPr vert="horz" wrap="square" lIns="91440" tIns="45720" rIns="91440" bIns="45720" numCol="1" anchor="t" anchorCtr="0" compatLnSpc="1"/>
          <a:lstStyle>
            <a:lvl1pPr>
              <a:defRPr sz="1200" b="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44771" name="Rectangle 3"/>
          <p:cNvSpPr>
            <a:spLocks noGrp="1" noChangeArrowheads="1"/>
          </p:cNvSpPr>
          <p:nvPr>
            <p:ph type="dt" sz="quarter" idx="1"/>
          </p:nvPr>
        </p:nvSpPr>
        <p:spPr bwMode="auto">
          <a:xfrm>
            <a:off x="3850443" y="0"/>
            <a:ext cx="2945659" cy="496411"/>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44772" name="Rectangle 4"/>
          <p:cNvSpPr>
            <a:spLocks noGrp="1" noChangeArrowheads="1"/>
          </p:cNvSpPr>
          <p:nvPr>
            <p:ph type="ftr" sz="quarter" idx="2"/>
          </p:nvPr>
        </p:nvSpPr>
        <p:spPr bwMode="auto">
          <a:xfrm>
            <a:off x="0" y="9430091"/>
            <a:ext cx="2945659" cy="496411"/>
          </a:xfrm>
          <a:prstGeom prst="rect">
            <a:avLst/>
          </a:prstGeom>
          <a:noFill/>
          <a:ln w="9525">
            <a:noFill/>
            <a:miter lim="800000"/>
          </a:ln>
          <a:effectLst/>
        </p:spPr>
        <p:txBody>
          <a:bodyPr vert="horz" wrap="square" lIns="91440" tIns="45720" rIns="91440" bIns="45720" numCol="1" anchor="b" anchorCtr="0" compatLnSpc="1"/>
          <a:lstStyle>
            <a:lvl1pPr>
              <a:defRPr sz="1200" b="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44773" name="Rectangle 5"/>
          <p:cNvSpPr>
            <a:spLocks noGrp="1" noChangeArrowheads="1"/>
          </p:cNvSpPr>
          <p:nvPr>
            <p:ph type="sldNum" sz="quarter" idx="3"/>
          </p:nvPr>
        </p:nvSpPr>
        <p:spPr bwMode="auto">
          <a:xfrm>
            <a:off x="3850443" y="9430091"/>
            <a:ext cx="2945659" cy="496411"/>
          </a:xfrm>
          <a:prstGeom prst="rect">
            <a:avLst/>
          </a:prstGeom>
          <a:noFill/>
          <a:ln w="9525">
            <a:noFill/>
            <a:miter lim="800000"/>
          </a:ln>
          <a:effectLst/>
        </p:spPr>
        <p:txBody>
          <a:bodyPr vert="horz" wrap="square" lIns="91440" tIns="45720" rIns="91440" bIns="45720" numCol="1" anchor="b" anchorCtr="0" compatLnSpc="1"/>
          <a:lstStyle/>
          <a:p>
            <a:pPr lvl="0" algn="r" eaLnBrk="1" fontAlgn="base" hangingPunct="1">
              <a:buNone/>
            </a:pPr>
            <a:fld id="{9A0DB2DC-4C9A-4742-B13C-FB6460FD3503}" type="slidenum">
              <a:rPr lang="en-US" altLang="zh-CN" sz="1200" b="0" strike="noStrike" noProof="1" dirty="0">
                <a:latin typeface="Arial" panose="020B0604020202020204" pitchFamily="34" charset="0"/>
                <a:ea typeface="宋体" panose="02010600030101010101" pitchFamily="2" charset="-122"/>
                <a:cs typeface="+mn-cs"/>
              </a:rPr>
            </a:fld>
            <a:endParaRPr lang="en-US" altLang="zh-CN" sz="1200" b="0" strike="noStrike" noProof="1">
              <a:ea typeface="宋体" panose="02010600030101010101"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1842" name="Rectangle 2"/>
          <p:cNvSpPr>
            <a:spLocks noGrp="1" noChangeArrowheads="1"/>
          </p:cNvSpPr>
          <p:nvPr>
            <p:ph type="hdr" sz="quarter"/>
          </p:nvPr>
        </p:nvSpPr>
        <p:spPr bwMode="auto">
          <a:xfrm>
            <a:off x="0" y="0"/>
            <a:ext cx="2945659" cy="496411"/>
          </a:xfrm>
          <a:prstGeom prst="rect">
            <a:avLst/>
          </a:prstGeom>
          <a:noFill/>
          <a:ln w="9525">
            <a:noFill/>
            <a:miter lim="800000"/>
          </a:ln>
          <a:effectLst/>
        </p:spPr>
        <p:txBody>
          <a:bodyPr vert="horz" wrap="square" lIns="91440" tIns="45720" rIns="91440" bIns="45720" numCol="1" anchor="t" anchorCtr="0" compatLnSpc="1"/>
          <a:lstStyle>
            <a:lvl1pPr>
              <a:defRPr sz="1200" b="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1843" name="Rectangle 3"/>
          <p:cNvSpPr>
            <a:spLocks noGrp="1" noChangeArrowheads="1"/>
          </p:cNvSpPr>
          <p:nvPr>
            <p:ph type="dt" idx="1"/>
          </p:nvPr>
        </p:nvSpPr>
        <p:spPr bwMode="auto">
          <a:xfrm>
            <a:off x="3850443" y="0"/>
            <a:ext cx="2945659" cy="496411"/>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0" name="Rectangle 4"/>
          <p:cNvSpPr>
            <a:spLocks noGrp="1" noRot="1" noChangeAspect="1" noTextEdit="1"/>
          </p:cNvSpPr>
          <p:nvPr>
            <p:ph type="sldImg"/>
          </p:nvPr>
        </p:nvSpPr>
        <p:spPr>
          <a:xfrm>
            <a:off x="917575" y="744538"/>
            <a:ext cx="4962525" cy="3722687"/>
          </a:xfrm>
          <a:prstGeom prst="rect">
            <a:avLst/>
          </a:prstGeom>
          <a:noFill/>
          <a:ln w="9525" cap="flat" cmpd="sng">
            <a:solidFill>
              <a:srgbClr val="000000"/>
            </a:solidFill>
            <a:prstDash val="solid"/>
            <a:miter/>
            <a:headEnd type="none" w="med" len="med"/>
            <a:tailEnd type="none" w="med" len="med"/>
          </a:ln>
        </p:spPr>
      </p:sp>
      <p:sp>
        <p:nvSpPr>
          <p:cNvPr id="291845" name="Rectangle 5"/>
          <p:cNvSpPr>
            <a:spLocks noGrp="1" noChangeArrowheads="1"/>
          </p:cNvSpPr>
          <p:nvPr>
            <p:ph type="body" sz="quarter" idx="3"/>
          </p:nvPr>
        </p:nvSpPr>
        <p:spPr bwMode="auto">
          <a:xfrm>
            <a:off x="679768" y="4715907"/>
            <a:ext cx="5438140" cy="4467701"/>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1846" name="Rectangle 6"/>
          <p:cNvSpPr>
            <a:spLocks noGrp="1" noChangeArrowheads="1"/>
          </p:cNvSpPr>
          <p:nvPr>
            <p:ph type="ftr" sz="quarter" idx="4"/>
          </p:nvPr>
        </p:nvSpPr>
        <p:spPr bwMode="auto">
          <a:xfrm>
            <a:off x="0" y="9430091"/>
            <a:ext cx="2945659" cy="496411"/>
          </a:xfrm>
          <a:prstGeom prst="rect">
            <a:avLst/>
          </a:prstGeom>
          <a:noFill/>
          <a:ln w="9525">
            <a:noFill/>
            <a:miter lim="800000"/>
          </a:ln>
          <a:effectLst/>
        </p:spPr>
        <p:txBody>
          <a:bodyPr vert="horz" wrap="square" lIns="91440" tIns="45720" rIns="91440" bIns="45720" numCol="1" anchor="b" anchorCtr="0" compatLnSpc="1"/>
          <a:lstStyle>
            <a:lvl1pPr>
              <a:defRPr sz="1200" b="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1847" name="Rectangle 7"/>
          <p:cNvSpPr>
            <a:spLocks noGrp="1" noChangeArrowheads="1"/>
          </p:cNvSpPr>
          <p:nvPr>
            <p:ph type="sldNum" sz="quarter" idx="5"/>
          </p:nvPr>
        </p:nvSpPr>
        <p:spPr bwMode="auto">
          <a:xfrm>
            <a:off x="3850443" y="9430091"/>
            <a:ext cx="2945659" cy="496411"/>
          </a:xfrm>
          <a:prstGeom prst="rect">
            <a:avLst/>
          </a:prstGeom>
          <a:noFill/>
          <a:ln w="9525">
            <a:noFill/>
            <a:miter lim="800000"/>
          </a:ln>
          <a:effectLst/>
        </p:spPr>
        <p:txBody>
          <a:bodyPr vert="horz" wrap="square" lIns="91440" tIns="45720" rIns="91440" bIns="45720" numCol="1" anchor="b" anchorCtr="0" compatLnSpc="1"/>
          <a:lstStyle/>
          <a:p>
            <a:pPr lvl="0" algn="r" eaLnBrk="1" fontAlgn="base" hangingPunct="1">
              <a:buNone/>
            </a:pPr>
            <a:fld id="{9A0DB2DC-4C9A-4742-B13C-FB6460FD3503}" type="slidenum">
              <a:rPr lang="en-US" altLang="zh-CN" sz="1200" b="0" strike="noStrike" noProof="1" dirty="0">
                <a:latin typeface="Arial" panose="020B0604020202020204" pitchFamily="34" charset="0"/>
                <a:ea typeface="宋体" panose="02010600030101010101" pitchFamily="2" charset="-122"/>
                <a:cs typeface="+mn-cs"/>
              </a:rPr>
            </a:fld>
            <a:endParaRPr lang="en-US" altLang="zh-CN" sz="1200" b="0" strike="noStrike" noProof="1">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眉占位符 1"/>
          <p:cNvSpPr/>
          <p:nvPr>
            <p:ph type="hdr" sz="quarter" idx="2"/>
          </p:nvPr>
        </p:nvSpPr>
        <p:spPr/>
        <p:txBody>
          <a:bodyPr/>
          <a:p>
            <a:pPr lvl="0"/>
            <a:r>
              <a:rPr lang="zh-CN" altLang="en-US" sz="1200" dirty="0"/>
              <a:t>分离科学中的热力学</a:t>
            </a:r>
            <a:endParaRPr lang="zh-CN" altLang="en-US" sz="1200" dirty="0"/>
          </a:p>
        </p:txBody>
      </p:sp>
      <p:sp>
        <p:nvSpPr>
          <p:cNvPr id="3" name="灯片编号占位符 2"/>
          <p:cNvSpPr/>
          <p:nvPr>
            <p:ph type="sldNum" sz="quarter" idx="3"/>
          </p:nvPr>
        </p:nvSpPr>
        <p:spPr/>
        <p:txBody>
          <a:bodyPr/>
          <a:p>
            <a:pPr lvl="0" algn="r"/>
            <a:fld id="{9A0DB2DC-4C9A-4742-B13C-FB6460FD3503}" type="slidenum">
              <a:rPr lang="zh-CN" altLang="en-US" sz="1200" dirty="0"/>
            </a:fld>
            <a:endParaRPr lang="zh-CN" altLang="en-US" sz="1200" dirty="0"/>
          </a:p>
        </p:txBody>
      </p:sp>
      <p:sp>
        <p:nvSpPr>
          <p:cNvPr id="704514" name="幻灯片图像占位符 704513"/>
          <p:cNvSpPr>
            <a:spLocks noRot="1" noTextEdit="1"/>
          </p:cNvSpPr>
          <p:nvPr>
            <p:ph type="sldImg"/>
          </p:nvPr>
        </p:nvSpPr>
        <p:spPr/>
      </p:sp>
      <p:sp>
        <p:nvSpPr>
          <p:cNvPr id="704515" name="文本占位符 704514"/>
          <p:cNvSpPr>
            <a:spLocks noGrp="1"/>
          </p:cNvSpPr>
          <p:nvPr>
            <p:ph type="body" idx="1"/>
          </p:nvPr>
        </p:nvSpPr>
        <p:spPr/>
        <p:txBody>
          <a:bodyPr/>
          <a:p>
            <a:pPr lvl="0"/>
            <a:r>
              <a:rPr lang="zh-CN" altLang="en-US" dirty="0"/>
              <a:t>（）代表不同的相或同一相中不同的区，按照上述图示，相互混合的组分分离后进入不同的空间位置，即不同的相或者同一相可以分开的的不同区域。</a:t>
            </a:r>
            <a:endParaRPr lang="zh-CN" altLang="en-US" dirty="0"/>
          </a:p>
          <a:p>
            <a:pPr lvl="0"/>
            <a:r>
              <a:rPr lang="zh-CN" altLang="en-US" dirty="0"/>
              <a:t>上式表示</a:t>
            </a:r>
            <a:r>
              <a:rPr lang="en-US" altLang="zh-CN"/>
              <a:t>a</a:t>
            </a:r>
            <a:r>
              <a:rPr lang="zh-CN" altLang="en-US" dirty="0"/>
              <a:t>相对于</a:t>
            </a:r>
            <a:r>
              <a:rPr lang="en-US" altLang="zh-CN"/>
              <a:t>b</a:t>
            </a:r>
            <a:r>
              <a:rPr lang="zh-CN" altLang="en-US" dirty="0"/>
              <a:t>富集到一个区域（</a:t>
            </a:r>
            <a:r>
              <a:rPr lang="en-US" altLang="zh-CN"/>
              <a:t>a</a:t>
            </a:r>
            <a:r>
              <a:rPr lang="zh-CN" altLang="en-US" dirty="0"/>
              <a:t>，</a:t>
            </a:r>
            <a:r>
              <a:rPr lang="en-US" altLang="zh-CN"/>
              <a:t>b</a:t>
            </a:r>
            <a:r>
              <a:rPr lang="zh-CN" altLang="en-US" dirty="0"/>
              <a:t>），在另外的区域则</a:t>
            </a:r>
            <a:r>
              <a:rPr lang="en-US" altLang="zh-CN"/>
              <a:t>b</a:t>
            </a:r>
            <a:r>
              <a:rPr lang="zh-CN" altLang="en-US" dirty="0"/>
              <a:t>超过</a:t>
            </a:r>
            <a:r>
              <a:rPr lang="en-US" altLang="zh-CN"/>
              <a:t>a</a:t>
            </a:r>
            <a:r>
              <a:rPr lang="zh-CN" altLang="en-US" dirty="0"/>
              <a:t>，等等 </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眉占位符 1"/>
          <p:cNvSpPr/>
          <p:nvPr>
            <p:ph type="hdr" sz="quarter" idx="2"/>
          </p:nvPr>
        </p:nvSpPr>
        <p:spPr/>
        <p:txBody>
          <a:bodyPr/>
          <a:p>
            <a:pPr lvl="0"/>
            <a:r>
              <a:rPr lang="zh-CN" altLang="en-US" sz="1200" dirty="0"/>
              <a:t>分离科学中的热力学</a:t>
            </a:r>
            <a:endParaRPr lang="zh-CN" altLang="en-US" sz="1200" dirty="0"/>
          </a:p>
        </p:txBody>
      </p:sp>
      <p:sp>
        <p:nvSpPr>
          <p:cNvPr id="3" name="灯片编号占位符 2"/>
          <p:cNvSpPr/>
          <p:nvPr>
            <p:ph type="sldNum" sz="quarter" idx="3"/>
          </p:nvPr>
        </p:nvSpPr>
        <p:spPr/>
        <p:txBody>
          <a:bodyPr/>
          <a:p>
            <a:pPr lvl="0" algn="r"/>
            <a:fld id="{9A0DB2DC-4C9A-4742-B13C-FB6460FD3503}" type="slidenum">
              <a:rPr lang="zh-CN" altLang="en-US" sz="1200" dirty="0"/>
            </a:fld>
            <a:endParaRPr lang="zh-CN" altLang="en-US" sz="1200" dirty="0"/>
          </a:p>
        </p:txBody>
      </p:sp>
      <p:sp>
        <p:nvSpPr>
          <p:cNvPr id="708610" name="幻灯片图像占位符 708609"/>
          <p:cNvSpPr>
            <a:spLocks noRot="1" noTextEdit="1"/>
          </p:cNvSpPr>
          <p:nvPr>
            <p:ph type="sldImg"/>
          </p:nvPr>
        </p:nvSpPr>
        <p:spPr/>
      </p:sp>
      <p:sp>
        <p:nvSpPr>
          <p:cNvPr id="708611" name="文本占位符 708610"/>
          <p:cNvSpPr>
            <a:spLocks noGrp="1"/>
          </p:cNvSpPr>
          <p:nvPr>
            <p:ph type="body" idx="1"/>
          </p:nvPr>
        </p:nvSpPr>
        <p:spPr/>
        <p:txBody>
          <a:bodyPr/>
          <a:p>
            <a:pPr lvl="0"/>
            <a:r>
              <a:rPr lang="zh-CN" altLang="en-US" dirty="0"/>
              <a:t>（）代表不同的相或同一相中不同的区，按照上述图示，相互混合的组分分离后进入不同的空间位置，即不同的相或者同一相可以分开的的不同区域。</a:t>
            </a:r>
            <a:endParaRPr lang="zh-CN" altLang="en-US" dirty="0"/>
          </a:p>
          <a:p>
            <a:pPr lvl="0"/>
            <a:r>
              <a:rPr lang="zh-CN" altLang="en-US" dirty="0"/>
              <a:t>上式表示</a:t>
            </a:r>
            <a:r>
              <a:rPr lang="en-US" altLang="zh-CN"/>
              <a:t>a</a:t>
            </a:r>
            <a:r>
              <a:rPr lang="zh-CN" altLang="en-US" dirty="0"/>
              <a:t>相对于</a:t>
            </a:r>
            <a:r>
              <a:rPr lang="en-US" altLang="zh-CN"/>
              <a:t>b</a:t>
            </a:r>
            <a:r>
              <a:rPr lang="zh-CN" altLang="en-US" dirty="0"/>
              <a:t>富集到一个区域（</a:t>
            </a:r>
            <a:r>
              <a:rPr lang="en-US" altLang="zh-CN"/>
              <a:t>a</a:t>
            </a:r>
            <a:r>
              <a:rPr lang="zh-CN" altLang="en-US" dirty="0"/>
              <a:t>，</a:t>
            </a:r>
            <a:r>
              <a:rPr lang="en-US" altLang="zh-CN"/>
              <a:t>b</a:t>
            </a:r>
            <a:r>
              <a:rPr lang="zh-CN" altLang="en-US" dirty="0"/>
              <a:t>），在另外的区域则</a:t>
            </a:r>
            <a:r>
              <a:rPr lang="en-US" altLang="zh-CN"/>
              <a:t>b</a:t>
            </a:r>
            <a:r>
              <a:rPr lang="zh-CN" altLang="en-US" dirty="0"/>
              <a:t>超过</a:t>
            </a:r>
            <a:r>
              <a:rPr lang="en-US" altLang="zh-CN"/>
              <a:t>a</a:t>
            </a:r>
            <a:r>
              <a:rPr lang="zh-CN" altLang="en-US" dirty="0"/>
              <a:t>，等等 </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两个或几个自由状态的粒子结合在一起时释放的能量为</a:t>
            </a:r>
            <a:r>
              <a:rPr lang="zh-CN" altLang="en-US"/>
              <a:t>结合能。自由原子结合为分子时放出的能量叫做化学结合能。分散的核子组成原子核时放出的能量叫做原子核结合能。</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眉占位符 1"/>
          <p:cNvSpPr/>
          <p:nvPr>
            <p:ph type="hdr" sz="quarter" idx="2"/>
          </p:nvPr>
        </p:nvSpPr>
        <p:spPr/>
        <p:txBody>
          <a:bodyPr/>
          <a:p>
            <a:pPr lvl="0"/>
            <a:r>
              <a:rPr lang="zh-CN" altLang="en-US" sz="1200" dirty="0"/>
              <a:t>分离科学中的热力学</a:t>
            </a:r>
            <a:endParaRPr lang="zh-CN" altLang="en-US" sz="1200" dirty="0"/>
          </a:p>
        </p:txBody>
      </p:sp>
      <p:sp>
        <p:nvSpPr>
          <p:cNvPr id="3" name="灯片编号占位符 2"/>
          <p:cNvSpPr/>
          <p:nvPr>
            <p:ph type="sldNum" sz="quarter" idx="3"/>
          </p:nvPr>
        </p:nvSpPr>
        <p:spPr/>
        <p:txBody>
          <a:bodyPr/>
          <a:p>
            <a:pPr lvl="0" algn="r"/>
            <a:fld id="{9A0DB2DC-4C9A-4742-B13C-FB6460FD3503}" type="slidenum">
              <a:rPr lang="zh-CN" altLang="en-US" sz="1200" dirty="0"/>
            </a:fld>
            <a:endParaRPr lang="zh-CN" altLang="en-US" sz="1200" dirty="0"/>
          </a:p>
        </p:txBody>
      </p:sp>
      <p:sp>
        <p:nvSpPr>
          <p:cNvPr id="761858" name="幻灯片图像占位符 761857"/>
          <p:cNvSpPr>
            <a:spLocks noRot="1" noTextEdit="1"/>
          </p:cNvSpPr>
          <p:nvPr>
            <p:ph type="sldImg"/>
          </p:nvPr>
        </p:nvSpPr>
        <p:spPr/>
      </p:sp>
      <p:sp>
        <p:nvSpPr>
          <p:cNvPr id="761859" name="文本占位符 761858"/>
          <p:cNvSpPr>
            <a:spLocks noGrp="1"/>
          </p:cNvSpPr>
          <p:nvPr>
            <p:ph type="body" idx="1"/>
          </p:nvPr>
        </p:nvSpPr>
        <p:spPr/>
        <p:txBody>
          <a:bodyPr/>
          <a:p>
            <a:pPr lvl="0"/>
            <a:r>
              <a:rPr lang="zh-CN" altLang="en-US" dirty="0"/>
              <a:t>（）代表不同的相或同一相中不同的区，按照上述图示，相互混合的组分分离后进入不同的空间位置，即不同的相或者同一相可以分开的的不同区域。</a:t>
            </a:r>
            <a:endParaRPr lang="zh-CN" altLang="en-US" dirty="0"/>
          </a:p>
          <a:p>
            <a:pPr lvl="0"/>
            <a:r>
              <a:rPr lang="zh-CN" altLang="en-US" dirty="0"/>
              <a:t>上式表示</a:t>
            </a:r>
            <a:r>
              <a:rPr lang="en-US" altLang="zh-CN"/>
              <a:t>a</a:t>
            </a:r>
            <a:r>
              <a:rPr lang="zh-CN" altLang="en-US" dirty="0"/>
              <a:t>相对于</a:t>
            </a:r>
            <a:r>
              <a:rPr lang="en-US" altLang="zh-CN"/>
              <a:t>b</a:t>
            </a:r>
            <a:r>
              <a:rPr lang="zh-CN" altLang="en-US" dirty="0"/>
              <a:t>富集到一个区域（</a:t>
            </a:r>
            <a:r>
              <a:rPr lang="en-US" altLang="zh-CN"/>
              <a:t>a</a:t>
            </a:r>
            <a:r>
              <a:rPr lang="zh-CN" altLang="en-US" dirty="0"/>
              <a:t>，</a:t>
            </a:r>
            <a:r>
              <a:rPr lang="en-US" altLang="zh-CN"/>
              <a:t>b</a:t>
            </a:r>
            <a:r>
              <a:rPr lang="zh-CN" altLang="en-US" dirty="0"/>
              <a:t>），在另外的区域则</a:t>
            </a:r>
            <a:r>
              <a:rPr lang="en-US" altLang="zh-CN"/>
              <a:t>b</a:t>
            </a:r>
            <a:r>
              <a:rPr lang="zh-CN" altLang="en-US" dirty="0"/>
              <a:t>超过</a:t>
            </a:r>
            <a:r>
              <a:rPr lang="en-US" altLang="zh-CN"/>
              <a:t>a</a:t>
            </a:r>
            <a:r>
              <a:rPr lang="zh-CN" altLang="en-US" dirty="0"/>
              <a:t>，等等 </a:t>
            </a: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平衡分离过程是利用外加能量或分离剂，使原混合物体系形成新的相界面，利用互不相溶的两相界面上的平衡关系，使均相混合物得以分离的方法。如溶剂萃取、蒸馏等。</a:t>
            </a:r>
            <a:endParaRPr lang="zh-CN" altLang="en-US"/>
          </a:p>
          <a:p>
            <a:r>
              <a:rPr lang="zh-CN" altLang="en-US"/>
              <a:t>速度差分离过程是利用外加能量，强化特殊梯度场（重力梯度、压力梯度、温度梯度、浓度梯度、电位梯度等），利用各组分的移动速度差，用于非均相混合物分离的方法。如分子蒸馏、电泳、过滤等。</a:t>
            </a:r>
            <a:endParaRPr lang="zh-CN" altLang="en-US"/>
          </a:p>
          <a:p>
            <a:r>
              <a:rPr lang="zh-CN" altLang="en-US"/>
              <a:t>反应分离是利用外加能量或化学试剂，促进化学反应达到分离的方法。包括化学反应，如重金属沉淀，离子交换反应等，电化学反应，如电沉积，生物反应，如生化需氧量测定等。</a:t>
            </a:r>
            <a:endParaRPr lang="zh-CN" altLang="en-US"/>
          </a:p>
          <a:p>
            <a:r>
              <a:rPr lang="zh-CN" altLang="en-US"/>
              <a:t>BOD（Biochemical Oxygen Demand的简写）：生化需氧量或生化耗氧量(五日化学需氧量)，表示水中有机物等需氧污染物质含量的一个综合指示。说明水中有机物由于微生物的生化作用进行氧化分解，使之无机化或气体化时所消耗水中溶解氧的总数量。其单位ppm成毫克/升表示。其值越高说明水中有机污染物质越多，污染也就越严重。</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p:txBody>
          <a:bodyPr wrap="square" lIns="91440" tIns="45720" rIns="91440" bIns="45720" anchor="t" anchorCtr="0"/>
          <a:p>
            <a:pPr lvl="0"/>
            <a:endParaRPr lang="zh-CN" altLang="en-US" dirty="0"/>
          </a:p>
        </p:txBody>
      </p:sp>
      <p:sp>
        <p:nvSpPr>
          <p:cNvPr id="29700" name="灯片编号占位符 3"/>
          <p:cNvSpPr txBox="1">
            <a:spLocks noGrp="1"/>
          </p:cNvSpPr>
          <p:nvPr>
            <p:ph type="sldNum" sz="quarter"/>
          </p:nvPr>
        </p:nvSpPr>
        <p:spPr>
          <a:xfrm>
            <a:off x="3849688" y="9429750"/>
            <a:ext cx="2946400" cy="496888"/>
          </a:xfrm>
          <a:prstGeom prst="rect">
            <a:avLst/>
          </a:prstGeom>
          <a:noFill/>
          <a:ln w="9525">
            <a:noFill/>
          </a:ln>
        </p:spPr>
        <p:txBody>
          <a:bodyPr anchor="b" anchorCtr="0"/>
          <a:p>
            <a:pPr lvl="0" algn="r" eaLnBrk="1" hangingPunct="1"/>
            <a:fld id="{9A0DB2DC-4C9A-4742-B13C-FB6460FD3503}" type="slidenum">
              <a:rPr lang="en-US" altLang="en-US" sz="1200" b="0" dirty="0">
                <a:solidFill>
                  <a:srgbClr val="000000"/>
                </a:solidFill>
                <a:latin typeface="Calibri" panose="020F0502020204030204" pitchFamily="34" charset="0"/>
                <a:ea typeface="宋体" panose="02010600030101010101" pitchFamily="2" charset="-122"/>
              </a:rPr>
            </a:fld>
            <a:endParaRPr lang="en-US" altLang="en-US" sz="1200" b="0" dirty="0">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Line 2"/>
          <p:cNvSpPr/>
          <p:nvPr/>
        </p:nvSpPr>
        <p:spPr>
          <a:xfrm>
            <a:off x="7315200" y="1066800"/>
            <a:ext cx="0" cy="4495800"/>
          </a:xfrm>
          <a:prstGeom prst="line">
            <a:avLst/>
          </a:prstGeom>
          <a:ln w="19050" cap="flat" cmpd="sng">
            <a:solidFill>
              <a:srgbClr val="003399"/>
            </a:solidFill>
            <a:prstDash val="solid"/>
            <a:round/>
            <a:headEnd type="none" w="med" len="med"/>
            <a:tailEnd type="none" w="med" len="med"/>
          </a:ln>
        </p:spPr>
      </p:sp>
      <p:grpSp>
        <p:nvGrpSpPr>
          <p:cNvPr id="2051" name="Group 8"/>
          <p:cNvGrpSpPr/>
          <p:nvPr/>
        </p:nvGrpSpPr>
        <p:grpSpPr>
          <a:xfrm>
            <a:off x="7493000" y="3255963"/>
            <a:ext cx="1338263" cy="2189162"/>
            <a:chOff x="4704" y="1885"/>
            <a:chExt cx="843" cy="1379"/>
          </a:xfrm>
        </p:grpSpPr>
        <p:sp>
          <p:nvSpPr>
            <p:cNvPr id="42" name="Oval 9"/>
            <p:cNvSpPr>
              <a:spLocks noChangeArrowheads="1"/>
            </p:cNvSpPr>
            <p:nvPr/>
          </p:nvSpPr>
          <p:spPr bwMode="auto">
            <a:xfrm>
              <a:off x="4704" y="1885"/>
              <a:ext cx="127" cy="127"/>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43" name="Oval 10"/>
            <p:cNvSpPr>
              <a:spLocks noChangeArrowheads="1"/>
            </p:cNvSpPr>
            <p:nvPr/>
          </p:nvSpPr>
          <p:spPr bwMode="auto">
            <a:xfrm>
              <a:off x="4883" y="1885"/>
              <a:ext cx="127" cy="127"/>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44" name="Oval 11"/>
            <p:cNvSpPr>
              <a:spLocks noChangeArrowheads="1"/>
            </p:cNvSpPr>
            <p:nvPr/>
          </p:nvSpPr>
          <p:spPr bwMode="auto">
            <a:xfrm>
              <a:off x="5062" y="1885"/>
              <a:ext cx="127" cy="127"/>
            </a:xfrm>
            <a:prstGeom prst="ellipse">
              <a:avLst/>
            </a:prstGeom>
            <a:solidFill>
              <a:srgbClr val="FF99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45" name="Oval 12"/>
            <p:cNvSpPr>
              <a:spLocks noChangeArrowheads="1"/>
            </p:cNvSpPr>
            <p:nvPr/>
          </p:nvSpPr>
          <p:spPr bwMode="auto">
            <a:xfrm>
              <a:off x="4704" y="2064"/>
              <a:ext cx="127" cy="127"/>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46" name="Oval 13"/>
            <p:cNvSpPr>
              <a:spLocks noChangeArrowheads="1"/>
            </p:cNvSpPr>
            <p:nvPr/>
          </p:nvSpPr>
          <p:spPr bwMode="auto">
            <a:xfrm>
              <a:off x="4883" y="2064"/>
              <a:ext cx="127" cy="127"/>
            </a:xfrm>
            <a:prstGeom prst="ellipse">
              <a:avLst/>
            </a:prstGeom>
            <a:solidFill>
              <a:srgbClr val="FF99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47" name="Oval 14"/>
            <p:cNvSpPr>
              <a:spLocks noChangeArrowheads="1"/>
            </p:cNvSpPr>
            <p:nvPr/>
          </p:nvSpPr>
          <p:spPr bwMode="auto">
            <a:xfrm>
              <a:off x="5062" y="2064"/>
              <a:ext cx="127" cy="127"/>
            </a:xfrm>
            <a:prstGeom prst="ellipse">
              <a:avLst/>
            </a:prstGeom>
            <a:solidFill>
              <a:srgbClr val="FF99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48" name="Oval 15"/>
            <p:cNvSpPr>
              <a:spLocks noChangeArrowheads="1"/>
            </p:cNvSpPr>
            <p:nvPr/>
          </p:nvSpPr>
          <p:spPr bwMode="auto">
            <a:xfrm>
              <a:off x="5241" y="2064"/>
              <a:ext cx="127" cy="127"/>
            </a:xfrm>
            <a:prstGeom prst="ellipse">
              <a:avLst/>
            </a:pr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49" name="Oval 16"/>
            <p:cNvSpPr>
              <a:spLocks noChangeArrowheads="1"/>
            </p:cNvSpPr>
            <p:nvPr/>
          </p:nvSpPr>
          <p:spPr bwMode="auto">
            <a:xfrm>
              <a:off x="4704" y="2243"/>
              <a:ext cx="127" cy="127"/>
            </a:xfrm>
            <a:prstGeom prst="ellipse">
              <a:avLst/>
            </a:prstGeom>
            <a:solidFill>
              <a:srgbClr val="FF99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50" name="Oval 17"/>
            <p:cNvSpPr>
              <a:spLocks noChangeArrowheads="1"/>
            </p:cNvSpPr>
            <p:nvPr/>
          </p:nvSpPr>
          <p:spPr bwMode="auto">
            <a:xfrm>
              <a:off x="4883" y="2243"/>
              <a:ext cx="127" cy="127"/>
            </a:xfrm>
            <a:prstGeom prst="ellipse">
              <a:avLst/>
            </a:prstGeom>
            <a:solidFill>
              <a:srgbClr val="FF99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51" name="Oval 18"/>
            <p:cNvSpPr>
              <a:spLocks noChangeArrowheads="1"/>
            </p:cNvSpPr>
            <p:nvPr/>
          </p:nvSpPr>
          <p:spPr bwMode="auto">
            <a:xfrm>
              <a:off x="5062" y="2243"/>
              <a:ext cx="127" cy="127"/>
            </a:xfrm>
            <a:prstGeom prst="ellipse">
              <a:avLst/>
            </a:pr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52" name="Oval 19"/>
            <p:cNvSpPr>
              <a:spLocks noChangeArrowheads="1"/>
            </p:cNvSpPr>
            <p:nvPr/>
          </p:nvSpPr>
          <p:spPr bwMode="auto">
            <a:xfrm>
              <a:off x="5241" y="2243"/>
              <a:ext cx="127" cy="127"/>
            </a:xfrm>
            <a:prstGeom prst="ellipse">
              <a:avLst/>
            </a:pr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53" name="Oval 20"/>
            <p:cNvSpPr>
              <a:spLocks noChangeArrowheads="1"/>
            </p:cNvSpPr>
            <p:nvPr/>
          </p:nvSpPr>
          <p:spPr bwMode="auto">
            <a:xfrm>
              <a:off x="5420" y="2243"/>
              <a:ext cx="127" cy="127"/>
            </a:xfrm>
            <a:prstGeom prst="ellipse">
              <a:avLst/>
            </a:prstGeom>
            <a:solidFill>
              <a:srgbClr val="0099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54" name="Oval 21"/>
            <p:cNvSpPr>
              <a:spLocks noChangeArrowheads="1"/>
            </p:cNvSpPr>
            <p:nvPr/>
          </p:nvSpPr>
          <p:spPr bwMode="auto">
            <a:xfrm>
              <a:off x="4704" y="2421"/>
              <a:ext cx="127" cy="128"/>
            </a:xfrm>
            <a:prstGeom prst="ellipse">
              <a:avLst/>
            </a:prstGeom>
            <a:solidFill>
              <a:srgbClr val="FF99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55" name="Oval 22"/>
            <p:cNvSpPr>
              <a:spLocks noChangeArrowheads="1"/>
            </p:cNvSpPr>
            <p:nvPr/>
          </p:nvSpPr>
          <p:spPr bwMode="auto">
            <a:xfrm>
              <a:off x="4883" y="2421"/>
              <a:ext cx="127" cy="128"/>
            </a:xfrm>
            <a:prstGeom prst="ellipse">
              <a:avLst/>
            </a:pr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56" name="Oval 23"/>
            <p:cNvSpPr>
              <a:spLocks noChangeArrowheads="1"/>
            </p:cNvSpPr>
            <p:nvPr/>
          </p:nvSpPr>
          <p:spPr bwMode="auto">
            <a:xfrm>
              <a:off x="5062" y="2421"/>
              <a:ext cx="127" cy="128"/>
            </a:xfrm>
            <a:prstGeom prst="ellipse">
              <a:avLst/>
            </a:pr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57" name="Oval 24"/>
            <p:cNvSpPr>
              <a:spLocks noChangeArrowheads="1"/>
            </p:cNvSpPr>
            <p:nvPr/>
          </p:nvSpPr>
          <p:spPr bwMode="auto">
            <a:xfrm>
              <a:off x="5241" y="2421"/>
              <a:ext cx="127" cy="128"/>
            </a:xfrm>
            <a:prstGeom prst="ellipse">
              <a:avLst/>
            </a:prstGeom>
            <a:solidFill>
              <a:srgbClr val="0099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58" name="Oval 25"/>
            <p:cNvSpPr>
              <a:spLocks noChangeArrowheads="1"/>
            </p:cNvSpPr>
            <p:nvPr/>
          </p:nvSpPr>
          <p:spPr bwMode="auto">
            <a:xfrm>
              <a:off x="4704" y="2600"/>
              <a:ext cx="127" cy="128"/>
            </a:xfrm>
            <a:prstGeom prst="ellipse">
              <a:avLst/>
            </a:pr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59" name="Oval 26"/>
            <p:cNvSpPr>
              <a:spLocks noChangeArrowheads="1"/>
            </p:cNvSpPr>
            <p:nvPr/>
          </p:nvSpPr>
          <p:spPr bwMode="auto">
            <a:xfrm>
              <a:off x="4883" y="2600"/>
              <a:ext cx="127" cy="128"/>
            </a:xfrm>
            <a:prstGeom prst="ellipse">
              <a:avLst/>
            </a:pr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60" name="Oval 27"/>
            <p:cNvSpPr>
              <a:spLocks noChangeArrowheads="1"/>
            </p:cNvSpPr>
            <p:nvPr/>
          </p:nvSpPr>
          <p:spPr bwMode="auto">
            <a:xfrm>
              <a:off x="5062" y="2600"/>
              <a:ext cx="127" cy="128"/>
            </a:xfrm>
            <a:prstGeom prst="ellipse">
              <a:avLst/>
            </a:prstGeom>
            <a:solidFill>
              <a:srgbClr val="0099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61" name="Oval 28"/>
            <p:cNvSpPr>
              <a:spLocks noChangeArrowheads="1"/>
            </p:cNvSpPr>
            <p:nvPr/>
          </p:nvSpPr>
          <p:spPr bwMode="auto">
            <a:xfrm>
              <a:off x="5241" y="2600"/>
              <a:ext cx="127" cy="128"/>
            </a:xfrm>
            <a:prstGeom prst="ellipse">
              <a:avLst/>
            </a:prstGeom>
            <a:solidFill>
              <a:srgbClr val="0099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62" name="Oval 29"/>
            <p:cNvSpPr>
              <a:spLocks noChangeArrowheads="1"/>
            </p:cNvSpPr>
            <p:nvPr/>
          </p:nvSpPr>
          <p:spPr bwMode="auto">
            <a:xfrm>
              <a:off x="5420" y="2600"/>
              <a:ext cx="127" cy="128"/>
            </a:xfrm>
            <a:prstGeom prst="ellipse">
              <a:avLst/>
            </a:prstGeom>
            <a:solidFill>
              <a:srgbClr val="003399"/>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63" name="Oval 30"/>
            <p:cNvSpPr>
              <a:spLocks noChangeArrowheads="1"/>
            </p:cNvSpPr>
            <p:nvPr/>
          </p:nvSpPr>
          <p:spPr bwMode="auto">
            <a:xfrm>
              <a:off x="4704" y="2779"/>
              <a:ext cx="127" cy="127"/>
            </a:xfrm>
            <a:prstGeom prst="ellipse">
              <a:avLst/>
            </a:pr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64" name="Oval 31"/>
            <p:cNvSpPr>
              <a:spLocks noChangeArrowheads="1"/>
            </p:cNvSpPr>
            <p:nvPr/>
          </p:nvSpPr>
          <p:spPr bwMode="auto">
            <a:xfrm>
              <a:off x="4883" y="2779"/>
              <a:ext cx="127" cy="127"/>
            </a:xfrm>
            <a:prstGeom prst="ellipse">
              <a:avLst/>
            </a:prstGeom>
            <a:solidFill>
              <a:srgbClr val="0099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65" name="Oval 32"/>
            <p:cNvSpPr>
              <a:spLocks noChangeArrowheads="1"/>
            </p:cNvSpPr>
            <p:nvPr/>
          </p:nvSpPr>
          <p:spPr bwMode="auto">
            <a:xfrm>
              <a:off x="5062" y="2779"/>
              <a:ext cx="127" cy="127"/>
            </a:xfrm>
            <a:prstGeom prst="ellipse">
              <a:avLst/>
            </a:prstGeom>
            <a:solidFill>
              <a:srgbClr val="0099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66" name="Oval 33"/>
            <p:cNvSpPr>
              <a:spLocks noChangeArrowheads="1"/>
            </p:cNvSpPr>
            <p:nvPr/>
          </p:nvSpPr>
          <p:spPr bwMode="auto">
            <a:xfrm>
              <a:off x="5241" y="2779"/>
              <a:ext cx="127" cy="127"/>
            </a:xfrm>
            <a:prstGeom prst="ellipse">
              <a:avLst/>
            </a:prstGeom>
            <a:solidFill>
              <a:srgbClr val="003399"/>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67" name="Oval 34"/>
            <p:cNvSpPr>
              <a:spLocks noChangeArrowheads="1"/>
            </p:cNvSpPr>
            <p:nvPr/>
          </p:nvSpPr>
          <p:spPr bwMode="auto">
            <a:xfrm>
              <a:off x="4704" y="2958"/>
              <a:ext cx="127" cy="127"/>
            </a:xfrm>
            <a:prstGeom prst="ellipse">
              <a:avLst/>
            </a:prstGeom>
            <a:solidFill>
              <a:srgbClr val="0099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68" name="Oval 35"/>
            <p:cNvSpPr>
              <a:spLocks noChangeArrowheads="1"/>
            </p:cNvSpPr>
            <p:nvPr/>
          </p:nvSpPr>
          <p:spPr bwMode="auto">
            <a:xfrm>
              <a:off x="4883" y="2958"/>
              <a:ext cx="127" cy="127"/>
            </a:xfrm>
            <a:prstGeom prst="ellipse">
              <a:avLst/>
            </a:prstGeom>
            <a:solidFill>
              <a:srgbClr val="0099FF"/>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69" name="Oval 36"/>
            <p:cNvSpPr>
              <a:spLocks noChangeArrowheads="1"/>
            </p:cNvSpPr>
            <p:nvPr/>
          </p:nvSpPr>
          <p:spPr bwMode="auto">
            <a:xfrm>
              <a:off x="5062" y="2958"/>
              <a:ext cx="127" cy="127"/>
            </a:xfrm>
            <a:prstGeom prst="ellipse">
              <a:avLst/>
            </a:prstGeom>
            <a:solidFill>
              <a:srgbClr val="003399"/>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70" name="Oval 37"/>
            <p:cNvSpPr>
              <a:spLocks noChangeArrowheads="1"/>
            </p:cNvSpPr>
            <p:nvPr/>
          </p:nvSpPr>
          <p:spPr bwMode="auto">
            <a:xfrm>
              <a:off x="5241" y="2958"/>
              <a:ext cx="127" cy="127"/>
            </a:xfrm>
            <a:prstGeom prst="ellipse">
              <a:avLst/>
            </a:prstGeom>
            <a:solidFill>
              <a:srgbClr val="003399"/>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71" name="Oval 38"/>
            <p:cNvSpPr>
              <a:spLocks noChangeArrowheads="1"/>
            </p:cNvSpPr>
            <p:nvPr/>
          </p:nvSpPr>
          <p:spPr bwMode="auto">
            <a:xfrm>
              <a:off x="4883" y="3137"/>
              <a:ext cx="127" cy="127"/>
            </a:xfrm>
            <a:prstGeom prst="ellipse">
              <a:avLst/>
            </a:prstGeom>
            <a:solidFill>
              <a:srgbClr val="003399"/>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72" name="Oval 39"/>
            <p:cNvSpPr>
              <a:spLocks noChangeArrowheads="1"/>
            </p:cNvSpPr>
            <p:nvPr/>
          </p:nvSpPr>
          <p:spPr bwMode="auto">
            <a:xfrm>
              <a:off x="5241" y="3137"/>
              <a:ext cx="127" cy="127"/>
            </a:xfrm>
            <a:prstGeom prst="ellipse">
              <a:avLst/>
            </a:prstGeom>
            <a:solidFill>
              <a:srgbClr val="003399"/>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grpSp>
      <p:sp>
        <p:nvSpPr>
          <p:cNvPr id="2083" name="Line 40"/>
          <p:cNvSpPr/>
          <p:nvPr/>
        </p:nvSpPr>
        <p:spPr>
          <a:xfrm>
            <a:off x="252413" y="2997200"/>
            <a:ext cx="8351837" cy="0"/>
          </a:xfrm>
          <a:prstGeom prst="line">
            <a:avLst/>
          </a:prstGeom>
          <a:ln w="19050" cap="flat" cmpd="sng">
            <a:solidFill>
              <a:srgbClr val="003399"/>
            </a:solidFill>
            <a:prstDash val="solid"/>
            <a:round/>
            <a:headEnd type="none" w="med" len="med"/>
            <a:tailEnd type="none" w="med" len="med"/>
          </a:ln>
        </p:spPr>
      </p:sp>
      <p:pic>
        <p:nvPicPr>
          <p:cNvPr id="2084" name="Picture 41"/>
          <p:cNvPicPr>
            <a:picLocks noChangeAspect="1"/>
          </p:cNvPicPr>
          <p:nvPr/>
        </p:nvPicPr>
        <p:blipFill>
          <a:blip r:embed="rId2"/>
          <a:stretch>
            <a:fillRect/>
          </a:stretch>
        </p:blipFill>
        <p:spPr>
          <a:xfrm>
            <a:off x="7456488" y="1125538"/>
            <a:ext cx="1508125" cy="1511300"/>
          </a:xfrm>
          <a:prstGeom prst="rect">
            <a:avLst/>
          </a:prstGeom>
          <a:noFill/>
          <a:ln w="9525">
            <a:noFill/>
          </a:ln>
        </p:spPr>
      </p:pic>
      <p:sp>
        <p:nvSpPr>
          <p:cNvPr id="896003" name="Rectangle 3"/>
          <p:cNvSpPr>
            <a:spLocks noGrp="1" noChangeArrowheads="1"/>
          </p:cNvSpPr>
          <p:nvPr>
            <p:ph type="ctrTitle"/>
          </p:nvPr>
        </p:nvSpPr>
        <p:spPr>
          <a:xfrm>
            <a:off x="315913" y="1700213"/>
            <a:ext cx="6781800" cy="1008062"/>
          </a:xfrm>
        </p:spPr>
        <p:txBody>
          <a:bodyPr/>
          <a:lstStyle>
            <a:lvl1pPr algn="ctr">
              <a:defRPr sz="4000"/>
            </a:lvl1pPr>
          </a:lstStyle>
          <a:p>
            <a:pPr fontAlgn="base"/>
            <a:r>
              <a:rPr lang="zh-CN" altLang="en-US" strike="noStrike" noProof="1"/>
              <a:t>单击此处编辑母版标题样式</a:t>
            </a:r>
            <a:endParaRPr lang="zh-CN" altLang="en-US" strike="noStrike" noProof="1"/>
          </a:p>
        </p:txBody>
      </p:sp>
      <p:sp>
        <p:nvSpPr>
          <p:cNvPr id="896004" name="Rectangle 4"/>
          <p:cNvSpPr>
            <a:spLocks noGrp="1" noChangeArrowheads="1"/>
          </p:cNvSpPr>
          <p:nvPr>
            <p:ph type="subTitle" idx="1"/>
          </p:nvPr>
        </p:nvSpPr>
        <p:spPr>
          <a:xfrm>
            <a:off x="849313" y="3049588"/>
            <a:ext cx="6248400" cy="2362200"/>
          </a:xfrm>
        </p:spPr>
        <p:txBody>
          <a:bodyPr/>
          <a:lstStyle>
            <a:lvl1pPr marL="0" indent="0" algn="r">
              <a:buFont typeface="Wingdings" panose="05000000000000000000" pitchFamily="2" charset="2"/>
              <a:buNone/>
              <a:defRPr sz="3200"/>
            </a:lvl1pPr>
          </a:lstStyle>
          <a:p>
            <a:pPr fontAlgn="base"/>
            <a:r>
              <a:rPr lang="zh-CN" altLang="en-US" strike="noStrike" noProof="1"/>
              <a:t>单击此处编辑母版副标题样式</a:t>
            </a:r>
            <a:endParaRPr lang="zh-CN" altLang="en-US" strike="noStrike" noProof="1"/>
          </a:p>
        </p:txBody>
      </p:sp>
      <p:sp>
        <p:nvSpPr>
          <p:cNvPr id="75" name="Rectangle 5"/>
          <p:cNvSpPr>
            <a:spLocks noGrp="1" noChangeArrowheads="1"/>
          </p:cNvSpPr>
          <p:nvPr>
            <p:ph type="dt" sz="half" idx="2"/>
          </p:nvPr>
        </p:nvSpPr>
        <p:spPr bwMode="auto">
          <a:xfrm>
            <a:off x="6732588" y="6284913"/>
            <a:ext cx="2133600" cy="45720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6" name="Rectangle 6"/>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lgn="ctr">
              <a:defRPr sz="1000" b="0">
                <a:latin typeface="Arial" panose="020B0604020202020204" pitchFamily="34" charset="0"/>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7" name="Rectangle 7"/>
          <p:cNvSpPr>
            <a:spLocks noGrp="1" noChangeArrowheads="1"/>
          </p:cNvSpPr>
          <p:nvPr>
            <p:ph type="sldNum" sz="quarter" idx="4"/>
          </p:nvPr>
        </p:nvSpPr>
        <p:spPr bwMode="auto">
          <a:xfrm>
            <a:off x="684213" y="6165850"/>
            <a:ext cx="2133600" cy="457200"/>
          </a:xfrm>
          <a:prstGeom prst="rect">
            <a:avLst/>
          </a:prstGeom>
          <a:noFill/>
          <a:ln w="9525">
            <a:noFill/>
            <a:miter lim="800000"/>
          </a:ln>
          <a:effectLst/>
        </p:spPr>
        <p:txBody>
          <a:bodyPr vert="horz" wrap="square" lIns="91440" tIns="45720" rIns="91440" bIns="45720" numCol="1" anchor="t" anchorCtr="0" compatLnSpc="1"/>
          <a:lstStyle/>
          <a:p>
            <a:pPr algn="r" fontAlgn="base">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ea typeface="宋体" panose="02010600030101010101" pitchFamily="2" charset="-122"/>
            </a:endParaRPr>
          </a:p>
        </p:txBody>
      </p:sp>
    </p:spTree>
  </p:cSld>
  <p:clrMapOvr>
    <a:masterClrMapping/>
  </p:clrMapOvr>
  <p:transition>
    <p:cover dir="l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transition>
    <p:cover dir="l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22238"/>
            <a:ext cx="6019800" cy="6008687"/>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transition>
    <p:cover dir="l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930275"/>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7200" y="1719263"/>
            <a:ext cx="4038600" cy="4411662"/>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8200" y="1719263"/>
            <a:ext cx="4038600" cy="212883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8200" y="4000500"/>
            <a:ext cx="4038600" cy="213042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1"/>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transition>
    <p:cover dir="l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22238"/>
            <a:ext cx="8229600" cy="600868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transition>
    <p:cover dir="l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transition>
    <p:cover dir="l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1"/>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transition>
    <p:cover dir="l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transition>
    <p:cover dir="l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1"/>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transition>
    <p:cover dir="l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1"/>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transition>
    <p:cover dir="l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灯片编号占位符 2"/>
          <p:cNvSpPr>
            <a:spLocks noGrp="1"/>
          </p:cNvSpPr>
          <p:nvPr>
            <p:ph type="sldNum" sz="quarter" idx="11"/>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transition>
    <p:cover dir="l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transition>
    <p:cover dir="l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1"/>
          </p:nvPr>
        </p:nvSpPr>
        <p:spPr/>
        <p:txBody>
          <a:body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transition>
    <p:cover dir="ld"/>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wmf"/><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bwMode="auto">
          <a:xfrm>
            <a:off x="457200" y="122238"/>
            <a:ext cx="7543800" cy="930275"/>
          </a:xfrm>
          <a:prstGeom prst="rect">
            <a:avLst/>
          </a:prstGeom>
          <a:noFill/>
          <a:ln w="9525">
            <a:noFill/>
            <a:miter lim="800000"/>
          </a:ln>
          <a:effectLst/>
        </p:spPr>
        <p:txBody>
          <a:bodyPr vert="horz" wrap="square" lIns="91440" tIns="45720" rIns="91440" bIns="45720" numCol="1" anchor="b" anchorCtr="0" compatLnSpc="1"/>
          <a:lstStyle/>
          <a:p>
            <a:pPr lvl="0" fontAlgn="base"/>
            <a:r>
              <a:rPr lang="zh-CN" altLang="en-US" strike="noStrike" noProof="1" smtClean="0"/>
              <a:t>单击此处编辑母版标题样式</a:t>
            </a:r>
            <a:endParaRPr lang="zh-CN" altLang="en-US" strike="noStrike" noProof="1" smtClean="0"/>
          </a:p>
        </p:txBody>
      </p:sp>
      <p:sp>
        <p:nvSpPr>
          <p:cNvPr id="1027" name="Rectangle 3"/>
          <p:cNvSpPr>
            <a:spLocks noGrp="1"/>
          </p:cNvSpPr>
          <p:nvPr>
            <p:ph type="body"/>
          </p:nvPr>
        </p:nvSpPr>
        <p:spPr>
          <a:xfrm>
            <a:off x="457200" y="1719263"/>
            <a:ext cx="8229600" cy="4411662"/>
          </a:xfrm>
          <a:prstGeom prst="rect">
            <a:avLst/>
          </a:prstGeom>
          <a:noFill/>
          <a:ln w="9525">
            <a:noFill/>
          </a:ln>
        </p:spPr>
        <p:txBody>
          <a:bodyPr anchor="t"/>
          <a:lstStyle/>
          <a:p>
            <a:pPr lvl="0"/>
            <a:r>
              <a:rPr lang="zh-CN" altLang="en-US" dirty="0"/>
              <a:t>单击此处编辑母版文本样式</a:t>
            </a:r>
            <a:endParaRPr lang="zh-CN" altLang="en-US" dirty="0"/>
          </a:p>
          <a:p>
            <a:pPr lvl="1" indent="-347345"/>
            <a:r>
              <a:rPr lang="zh-CN" altLang="en-US" dirty="0"/>
              <a:t>第二级</a:t>
            </a:r>
            <a:endParaRPr lang="zh-CN" altLang="en-US" dirty="0"/>
          </a:p>
          <a:p>
            <a:pPr lvl="2" indent="-293370"/>
            <a:r>
              <a:rPr lang="zh-CN" altLang="en-US" dirty="0"/>
              <a:t>第三级</a:t>
            </a:r>
            <a:endParaRPr lang="zh-CN" altLang="en-US" dirty="0"/>
          </a:p>
          <a:p>
            <a:pPr lvl="3" indent="-292100"/>
            <a:r>
              <a:rPr lang="zh-CN" altLang="en-US" dirty="0"/>
              <a:t>第四级</a:t>
            </a:r>
            <a:endParaRPr lang="zh-CN" altLang="en-US" dirty="0"/>
          </a:p>
          <a:p>
            <a:pPr lvl="4" indent="-316230"/>
            <a:r>
              <a:rPr lang="zh-CN" altLang="en-US" dirty="0"/>
              <a:t>第五级</a:t>
            </a:r>
            <a:endParaRPr lang="zh-CN" altLang="en-US" dirty="0"/>
          </a:p>
        </p:txBody>
      </p:sp>
      <p:sp>
        <p:nvSpPr>
          <p:cNvPr id="894980" name="Rectangle 4"/>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t" anchorCtr="0" compatLnSpc="1"/>
          <a:lstStyle>
            <a:lvl1pPr>
              <a:defRPr sz="1000" b="0">
                <a:latin typeface="Arial" panose="020B0604020202020204" pitchFamily="34" charset="0"/>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94981" name="Rectangle 5"/>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t" anchorCtr="0" compatLnSpc="1"/>
          <a:lstStyle>
            <a:lvl1pPr algn="r">
              <a:defRPr sz="1000" b="0">
                <a:ea typeface="宋体" panose="02010600030101010101" pitchFamily="2" charset="-122"/>
              </a:defRPr>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grpSp>
        <p:nvGrpSpPr>
          <p:cNvPr id="1030" name="Group 6"/>
          <p:cNvGrpSpPr/>
          <p:nvPr/>
        </p:nvGrpSpPr>
        <p:grpSpPr>
          <a:xfrm>
            <a:off x="8153400" y="152400"/>
            <a:ext cx="792163" cy="1295400"/>
            <a:chOff x="5136" y="960"/>
            <a:chExt cx="528" cy="864"/>
          </a:xfrm>
        </p:grpSpPr>
        <p:sp>
          <p:nvSpPr>
            <p:cNvPr id="2" name="Oval 7"/>
            <p:cNvSpPr>
              <a:spLocks noChangeArrowheads="1"/>
            </p:cNvSpPr>
            <p:nvPr/>
          </p:nvSpPr>
          <p:spPr bwMode="auto">
            <a:xfrm>
              <a:off x="5136" y="960"/>
              <a:ext cx="80" cy="8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3" name="Oval 8"/>
            <p:cNvSpPr>
              <a:spLocks noChangeArrowheads="1"/>
            </p:cNvSpPr>
            <p:nvPr/>
          </p:nvSpPr>
          <p:spPr bwMode="auto">
            <a:xfrm>
              <a:off x="5248" y="960"/>
              <a:ext cx="79" cy="8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33" name="Oval 9"/>
            <p:cNvSpPr>
              <a:spLocks noChangeArrowheads="1"/>
            </p:cNvSpPr>
            <p:nvPr/>
          </p:nvSpPr>
          <p:spPr bwMode="auto">
            <a:xfrm>
              <a:off x="5360" y="960"/>
              <a:ext cx="76" cy="8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34" name="Oval 10"/>
            <p:cNvSpPr>
              <a:spLocks noChangeArrowheads="1"/>
            </p:cNvSpPr>
            <p:nvPr/>
          </p:nvSpPr>
          <p:spPr bwMode="auto">
            <a:xfrm>
              <a:off x="5136" y="1072"/>
              <a:ext cx="80" cy="77"/>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35" name="Oval 11"/>
            <p:cNvSpPr>
              <a:spLocks noChangeArrowheads="1"/>
            </p:cNvSpPr>
            <p:nvPr/>
          </p:nvSpPr>
          <p:spPr bwMode="auto">
            <a:xfrm>
              <a:off x="5248" y="1072"/>
              <a:ext cx="79" cy="77"/>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36" name="Oval 12"/>
            <p:cNvSpPr>
              <a:spLocks noChangeArrowheads="1"/>
            </p:cNvSpPr>
            <p:nvPr/>
          </p:nvSpPr>
          <p:spPr bwMode="auto">
            <a:xfrm>
              <a:off x="5360" y="1072"/>
              <a:ext cx="76" cy="77"/>
            </a:xfrm>
            <a:prstGeom prst="ellipse">
              <a:avLst/>
            </a:pr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37" name="Oval 13"/>
            <p:cNvSpPr>
              <a:spLocks noChangeArrowheads="1"/>
            </p:cNvSpPr>
            <p:nvPr/>
          </p:nvSpPr>
          <p:spPr bwMode="auto">
            <a:xfrm>
              <a:off x="5472" y="1072"/>
              <a:ext cx="75" cy="77"/>
            </a:xfrm>
            <a:prstGeom prst="ellipse">
              <a:avLst/>
            </a:pr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38" name="Oval 14"/>
            <p:cNvSpPr>
              <a:spLocks noChangeArrowheads="1"/>
            </p:cNvSpPr>
            <p:nvPr/>
          </p:nvSpPr>
          <p:spPr bwMode="auto">
            <a:xfrm>
              <a:off x="5136" y="1184"/>
              <a:ext cx="80" cy="7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39" name="Oval 15"/>
            <p:cNvSpPr>
              <a:spLocks noChangeArrowheads="1"/>
            </p:cNvSpPr>
            <p:nvPr/>
          </p:nvSpPr>
          <p:spPr bwMode="auto">
            <a:xfrm>
              <a:off x="5248" y="1184"/>
              <a:ext cx="79" cy="75"/>
            </a:xfrm>
            <a:prstGeom prst="ellipse">
              <a:avLst/>
            </a:pr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40" name="Oval 16"/>
            <p:cNvSpPr>
              <a:spLocks noChangeArrowheads="1"/>
            </p:cNvSpPr>
            <p:nvPr/>
          </p:nvSpPr>
          <p:spPr bwMode="auto">
            <a:xfrm>
              <a:off x="5360" y="1184"/>
              <a:ext cx="76" cy="75"/>
            </a:xfrm>
            <a:prstGeom prst="ellipse">
              <a:avLst/>
            </a:pr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41" name="Oval 17"/>
            <p:cNvSpPr>
              <a:spLocks noChangeArrowheads="1"/>
            </p:cNvSpPr>
            <p:nvPr/>
          </p:nvSpPr>
          <p:spPr bwMode="auto">
            <a:xfrm>
              <a:off x="5472" y="1184"/>
              <a:ext cx="75" cy="7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42" name="Oval 18"/>
            <p:cNvSpPr>
              <a:spLocks noChangeArrowheads="1"/>
            </p:cNvSpPr>
            <p:nvPr/>
          </p:nvSpPr>
          <p:spPr bwMode="auto">
            <a:xfrm>
              <a:off x="5584" y="1184"/>
              <a:ext cx="80" cy="75"/>
            </a:xfrm>
            <a:prstGeom prst="ellipse">
              <a:avLst/>
            </a:prstGeom>
            <a:solidFill>
              <a:srgbClr val="333399"/>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43" name="Oval 19"/>
            <p:cNvSpPr>
              <a:spLocks noChangeArrowheads="1"/>
            </p:cNvSpPr>
            <p:nvPr/>
          </p:nvSpPr>
          <p:spPr bwMode="auto">
            <a:xfrm>
              <a:off x="5136" y="1296"/>
              <a:ext cx="80" cy="80"/>
            </a:xfrm>
            <a:prstGeom prst="ellipse">
              <a:avLst/>
            </a:pr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44" name="Oval 20"/>
            <p:cNvSpPr>
              <a:spLocks noChangeArrowheads="1"/>
            </p:cNvSpPr>
            <p:nvPr/>
          </p:nvSpPr>
          <p:spPr bwMode="auto">
            <a:xfrm>
              <a:off x="5248" y="1296"/>
              <a:ext cx="79" cy="80"/>
            </a:xfrm>
            <a:prstGeom prst="ellipse">
              <a:avLst/>
            </a:pr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45" name="Oval 21"/>
            <p:cNvSpPr>
              <a:spLocks noChangeArrowheads="1"/>
            </p:cNvSpPr>
            <p:nvPr/>
          </p:nvSpPr>
          <p:spPr bwMode="auto">
            <a:xfrm>
              <a:off x="5360" y="1296"/>
              <a:ext cx="76" cy="8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46" name="Oval 22"/>
            <p:cNvSpPr>
              <a:spLocks noChangeArrowheads="1"/>
            </p:cNvSpPr>
            <p:nvPr/>
          </p:nvSpPr>
          <p:spPr bwMode="auto">
            <a:xfrm>
              <a:off x="5472" y="1296"/>
              <a:ext cx="75" cy="8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47" name="Oval 23"/>
            <p:cNvSpPr>
              <a:spLocks noChangeArrowheads="1"/>
            </p:cNvSpPr>
            <p:nvPr/>
          </p:nvSpPr>
          <p:spPr bwMode="auto">
            <a:xfrm>
              <a:off x="5136" y="1408"/>
              <a:ext cx="80" cy="80"/>
            </a:xfrm>
            <a:prstGeom prst="ellipse">
              <a:avLst/>
            </a:pr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48" name="Oval 24"/>
            <p:cNvSpPr>
              <a:spLocks noChangeArrowheads="1"/>
            </p:cNvSpPr>
            <p:nvPr/>
          </p:nvSpPr>
          <p:spPr bwMode="auto">
            <a:xfrm>
              <a:off x="5248" y="1408"/>
              <a:ext cx="79" cy="8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49" name="Oval 25"/>
            <p:cNvSpPr>
              <a:spLocks noChangeArrowheads="1"/>
            </p:cNvSpPr>
            <p:nvPr/>
          </p:nvSpPr>
          <p:spPr bwMode="auto">
            <a:xfrm>
              <a:off x="5360" y="1408"/>
              <a:ext cx="76" cy="80"/>
            </a:xfrm>
            <a:prstGeom prst="ellipse">
              <a:avLst/>
            </a:prstGeom>
            <a:solidFill>
              <a:srgbClr val="333399"/>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50" name="Oval 26"/>
            <p:cNvSpPr>
              <a:spLocks noChangeArrowheads="1"/>
            </p:cNvSpPr>
            <p:nvPr/>
          </p:nvSpPr>
          <p:spPr bwMode="auto">
            <a:xfrm>
              <a:off x="5472" y="1408"/>
              <a:ext cx="75" cy="80"/>
            </a:xfrm>
            <a:prstGeom prst="ellipse">
              <a:avLst/>
            </a:prstGeom>
            <a:solidFill>
              <a:srgbClr val="333399"/>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51" name="Oval 27"/>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52" name="Oval 28"/>
            <p:cNvSpPr>
              <a:spLocks noChangeArrowheads="1"/>
            </p:cNvSpPr>
            <p:nvPr/>
          </p:nvSpPr>
          <p:spPr bwMode="auto">
            <a:xfrm>
              <a:off x="5136" y="1520"/>
              <a:ext cx="80" cy="7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53" name="Oval 29"/>
            <p:cNvSpPr>
              <a:spLocks noChangeArrowheads="1"/>
            </p:cNvSpPr>
            <p:nvPr/>
          </p:nvSpPr>
          <p:spPr bwMode="auto">
            <a:xfrm>
              <a:off x="5248" y="1520"/>
              <a:ext cx="79" cy="79"/>
            </a:xfrm>
            <a:prstGeom prst="ellipse">
              <a:avLst/>
            </a:prstGeom>
            <a:solidFill>
              <a:srgbClr val="333399"/>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54" name="Oval 30"/>
            <p:cNvSpPr>
              <a:spLocks noChangeArrowheads="1"/>
            </p:cNvSpPr>
            <p:nvPr/>
          </p:nvSpPr>
          <p:spPr bwMode="auto">
            <a:xfrm>
              <a:off x="5360" y="1520"/>
              <a:ext cx="76" cy="7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55" name="Oval 31"/>
            <p:cNvSpPr>
              <a:spLocks noChangeArrowheads="1"/>
            </p:cNvSpPr>
            <p:nvPr/>
          </p:nvSpPr>
          <p:spPr bwMode="auto">
            <a:xfrm>
              <a:off x="5472" y="1520"/>
              <a:ext cx="75" cy="79"/>
            </a:xfrm>
            <a:prstGeom prst="ellipse">
              <a:avLst/>
            </a:prstGeom>
            <a:solidFill>
              <a:srgbClr val="0066CC"/>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56" name="Oval 32"/>
            <p:cNvSpPr>
              <a:spLocks noChangeArrowheads="1"/>
            </p:cNvSpPr>
            <p:nvPr/>
          </p:nvSpPr>
          <p:spPr bwMode="auto">
            <a:xfrm>
              <a:off x="5136" y="1632"/>
              <a:ext cx="80" cy="75"/>
            </a:xfrm>
            <a:prstGeom prst="ellipse">
              <a:avLst/>
            </a:prstGeom>
            <a:solidFill>
              <a:srgbClr val="333399"/>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57" name="Oval 33"/>
            <p:cNvSpPr>
              <a:spLocks noChangeArrowheads="1"/>
            </p:cNvSpPr>
            <p:nvPr/>
          </p:nvSpPr>
          <p:spPr bwMode="auto">
            <a:xfrm>
              <a:off x="5248" y="1632"/>
              <a:ext cx="79" cy="75"/>
            </a:xfrm>
            <a:prstGeom prst="ellipse">
              <a:avLst/>
            </a:prstGeom>
            <a:solidFill>
              <a:srgbClr val="333399"/>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58" name="Oval 34"/>
            <p:cNvSpPr>
              <a:spLocks noChangeArrowheads="1"/>
            </p:cNvSpPr>
            <p:nvPr/>
          </p:nvSpPr>
          <p:spPr bwMode="auto">
            <a:xfrm>
              <a:off x="5360" y="1632"/>
              <a:ext cx="76" cy="75"/>
            </a:xfrm>
            <a:prstGeom prst="ellipse">
              <a:avLst/>
            </a:prstGeom>
            <a:solidFill>
              <a:srgbClr val="0066CC"/>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59" name="Oval 35"/>
            <p:cNvSpPr>
              <a:spLocks noChangeArrowheads="1"/>
            </p:cNvSpPr>
            <p:nvPr/>
          </p:nvSpPr>
          <p:spPr bwMode="auto">
            <a:xfrm>
              <a:off x="5472" y="1632"/>
              <a:ext cx="75" cy="75"/>
            </a:xfrm>
            <a:prstGeom prst="ellipse">
              <a:avLst/>
            </a:prstGeom>
            <a:solidFill>
              <a:srgbClr val="0066CC"/>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60" name="Oval 36"/>
            <p:cNvSpPr>
              <a:spLocks noChangeArrowheads="1"/>
            </p:cNvSpPr>
            <p:nvPr/>
          </p:nvSpPr>
          <p:spPr bwMode="auto">
            <a:xfrm>
              <a:off x="5248" y="1744"/>
              <a:ext cx="79" cy="80"/>
            </a:xfrm>
            <a:prstGeom prst="ellipse">
              <a:avLst/>
            </a:prstGeom>
            <a:solidFill>
              <a:srgbClr val="0066CC"/>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061" name="Oval 37"/>
            <p:cNvSpPr>
              <a:spLocks noChangeArrowheads="1"/>
            </p:cNvSpPr>
            <p:nvPr/>
          </p:nvSpPr>
          <p:spPr bwMode="auto">
            <a:xfrm>
              <a:off x="5472" y="1744"/>
              <a:ext cx="75" cy="80"/>
            </a:xfrm>
            <a:prstGeom prst="ellipse">
              <a:avLst/>
            </a:prstGeom>
            <a:solidFill>
              <a:srgbClr val="0066CC"/>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黑体" panose="02010609060101010101" pitchFamily="49" charset="-122"/>
                <a:cs typeface="+mn-cs"/>
              </a:endParaRPr>
            </a:p>
          </p:txBody>
        </p:sp>
      </p:grpSp>
      <p:sp>
        <p:nvSpPr>
          <p:cNvPr id="1062" name="Line 38"/>
          <p:cNvSpPr/>
          <p:nvPr/>
        </p:nvSpPr>
        <p:spPr>
          <a:xfrm>
            <a:off x="107950" y="1196975"/>
            <a:ext cx="7777163" cy="0"/>
          </a:xfrm>
          <a:prstGeom prst="line">
            <a:avLst/>
          </a:prstGeom>
          <a:ln w="57150" cap="flat" cmpd="thinThick">
            <a:solidFill>
              <a:srgbClr val="FF0000"/>
            </a:solidFill>
            <a:prstDash val="solid"/>
            <a:round/>
            <a:headEnd type="none" w="med" len="med"/>
            <a:tailEnd type="none" w="med" len="med"/>
          </a:ln>
        </p:spPr>
      </p:sp>
      <p:pic>
        <p:nvPicPr>
          <p:cNvPr id="1063" name="Picture 39"/>
          <p:cNvPicPr>
            <a:picLocks noChangeAspect="1"/>
          </p:cNvPicPr>
          <p:nvPr/>
        </p:nvPicPr>
        <p:blipFill>
          <a:blip r:embed="rId14"/>
          <a:stretch>
            <a:fillRect/>
          </a:stretch>
        </p:blipFill>
        <p:spPr>
          <a:xfrm>
            <a:off x="107950" y="115888"/>
            <a:ext cx="1004888" cy="100806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cover dir="ld"/>
  </p:transition>
  <p:hf sldNum="0" hdr="0" ftr="0" dt="0"/>
  <p:txStyles>
    <p:titleStyle>
      <a:lvl1pPr algn="l" rtl="0" eaLnBrk="0" fontAlgn="base" hangingPunct="0">
        <a:spcBef>
          <a:spcPct val="0"/>
        </a:spcBef>
        <a:spcAft>
          <a:spcPct val="0"/>
        </a:spcAft>
        <a:defRPr sz="3500">
          <a:solidFill>
            <a:srgbClr val="0033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marL="457200" algn="l" rtl="0" fontAlgn="base">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marL="914400" algn="l" rtl="0" fontAlgn="base">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marL="1371600" algn="l" rtl="0" fontAlgn="base">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marL="1828800" algn="l" rtl="0" fontAlgn="base">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61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6pPr>
      <a:lvl7pPr marL="25133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7pPr>
      <a:lvl8pPr marL="29705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8pPr>
      <a:lvl9pPr marL="3427730" indent="-316230" algn="l" rtl="0"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xml"/><Relationship Id="rId2" Type="http://schemas.openxmlformats.org/officeDocument/2006/relationships/image" Target="../media/image14.jpe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15.png"/><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19.wmf"/><Relationship Id="rId7" Type="http://schemas.openxmlformats.org/officeDocument/2006/relationships/oleObject" Target="../embeddings/oleObject4.bin"/><Relationship Id="rId6" Type="http://schemas.openxmlformats.org/officeDocument/2006/relationships/image" Target="../media/image18.wmf"/><Relationship Id="rId5" Type="http://schemas.openxmlformats.org/officeDocument/2006/relationships/oleObject" Target="../embeddings/oleObject3.bin"/><Relationship Id="rId4" Type="http://schemas.openxmlformats.org/officeDocument/2006/relationships/image" Target="../media/image17.wmf"/><Relationship Id="rId3" Type="http://schemas.openxmlformats.org/officeDocument/2006/relationships/oleObject" Target="../embeddings/oleObject2.bin"/><Relationship Id="rId2" Type="http://schemas.openxmlformats.org/officeDocument/2006/relationships/image" Target="../media/image16.wmf"/><Relationship Id="rId16" Type="http://schemas.openxmlformats.org/officeDocument/2006/relationships/vmlDrawing" Target="../drawings/vmlDrawing1.vml"/><Relationship Id="rId15" Type="http://schemas.openxmlformats.org/officeDocument/2006/relationships/slideLayout" Target="../slideLayouts/slideLayout7.xml"/><Relationship Id="rId14" Type="http://schemas.openxmlformats.org/officeDocument/2006/relationships/image" Target="../media/image22.wmf"/><Relationship Id="rId13" Type="http://schemas.openxmlformats.org/officeDocument/2006/relationships/oleObject" Target="../embeddings/oleObject7.bin"/><Relationship Id="rId12" Type="http://schemas.openxmlformats.org/officeDocument/2006/relationships/image" Target="../media/image21.wmf"/><Relationship Id="rId11" Type="http://schemas.openxmlformats.org/officeDocument/2006/relationships/oleObject" Target="../embeddings/oleObject6.bin"/><Relationship Id="rId10" Type="http://schemas.openxmlformats.org/officeDocument/2006/relationships/image" Target="../media/image20.wmf"/><Relationship Id="rId1"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9" Type="http://schemas.openxmlformats.org/officeDocument/2006/relationships/oleObject" Target="../embeddings/oleObject12.bin"/><Relationship Id="rId8" Type="http://schemas.openxmlformats.org/officeDocument/2006/relationships/image" Target="../media/image26.wmf"/><Relationship Id="rId7" Type="http://schemas.openxmlformats.org/officeDocument/2006/relationships/oleObject" Target="../embeddings/oleObject11.bin"/><Relationship Id="rId6" Type="http://schemas.openxmlformats.org/officeDocument/2006/relationships/image" Target="../media/image25.wmf"/><Relationship Id="rId5" Type="http://schemas.openxmlformats.org/officeDocument/2006/relationships/oleObject" Target="../embeddings/oleObject10.bin"/><Relationship Id="rId4" Type="http://schemas.openxmlformats.org/officeDocument/2006/relationships/image" Target="../media/image24.wmf"/><Relationship Id="rId3" Type="http://schemas.openxmlformats.org/officeDocument/2006/relationships/oleObject" Target="../embeddings/oleObject9.bin"/><Relationship Id="rId2" Type="http://schemas.openxmlformats.org/officeDocument/2006/relationships/image" Target="../media/image23.wmf"/><Relationship Id="rId14" Type="http://schemas.openxmlformats.org/officeDocument/2006/relationships/vmlDrawing" Target="../drawings/vmlDrawing2.vml"/><Relationship Id="rId13" Type="http://schemas.openxmlformats.org/officeDocument/2006/relationships/slideLayout" Target="../slideLayouts/slideLayout13.xml"/><Relationship Id="rId12" Type="http://schemas.openxmlformats.org/officeDocument/2006/relationships/image" Target="../media/image20.wmf"/><Relationship Id="rId11" Type="http://schemas.openxmlformats.org/officeDocument/2006/relationships/oleObject" Target="../embeddings/oleObject13.bin"/><Relationship Id="rId10" Type="http://schemas.openxmlformats.org/officeDocument/2006/relationships/image" Target="../media/image27.wmf"/><Relationship Id="rId1" Type="http://schemas.openxmlformats.org/officeDocument/2006/relationships/oleObject" Target="../embeddings/oleObject8.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tags" Target="../tags/tag18.xml"/><Relationship Id="rId2" Type="http://schemas.openxmlformats.org/officeDocument/2006/relationships/image" Target="../media/image30.pn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tags" Target="../tags/tag2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tags" Target="../tags/tag19.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21.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image" Target="../media/image41.png"/><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vmlDrawing" Target="../drawings/vmlDrawing3.vml"/><Relationship Id="rId7" Type="http://schemas.openxmlformats.org/officeDocument/2006/relationships/slideLayout" Target="../slideLayouts/slideLayout1.xml"/><Relationship Id="rId6" Type="http://schemas.openxmlformats.org/officeDocument/2006/relationships/tags" Target="../tags/tag22.xml"/><Relationship Id="rId5" Type="http://schemas.openxmlformats.org/officeDocument/2006/relationships/image" Target="../media/image45.emf"/><Relationship Id="rId4" Type="http://schemas.openxmlformats.org/officeDocument/2006/relationships/oleObject" Target="../embeddings/oleObject14.bin"/><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tags" Target="../tags/tag2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jpeg"/><Relationship Id="rId1"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9.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jpeg"/><Relationship Id="rId2" Type="http://schemas.openxmlformats.org/officeDocument/2006/relationships/tags" Target="../tags/tag32.xml"/><Relationship Id="rId1" Type="http://schemas.openxmlformats.org/officeDocument/2006/relationships/tags" Target="../tags/tag3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jpeg"/><Relationship Id="rId1" Type="http://schemas.openxmlformats.org/officeDocument/2006/relationships/image" Target="../media/image53.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jpeg"/><Relationship Id="rId1" Type="http://schemas.openxmlformats.org/officeDocument/2006/relationships/image" Target="../media/image55.jpeg"/></Relationships>
</file>

<file path=ppt/slides/_rels/slide5.xml.rels><?xml version="1.0" encoding="UTF-8" standalone="yes"?>
<Relationships xmlns="http://schemas.openxmlformats.org/package/2006/relationships"><Relationship Id="rId9" Type="http://schemas.openxmlformats.org/officeDocument/2006/relationships/tags" Target="../tags/tag4.xml"/><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 Id="rId3" Type="http://schemas.openxmlformats.org/officeDocument/2006/relationships/tags" Target="../tags/tag3.xml"/><Relationship Id="rId2" Type="http://schemas.openxmlformats.org/officeDocument/2006/relationships/image" Target="../media/image3.webp"/><Relationship Id="rId11" Type="http://schemas.openxmlformats.org/officeDocument/2006/relationships/slideLayout" Target="../slideLayouts/slideLayout2.xml"/><Relationship Id="rId10" Type="http://schemas.openxmlformats.org/officeDocument/2006/relationships/image" Target="../media/image9.png"/><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emf"/></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em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tags" Target="../tags/tag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07950" y="1628775"/>
            <a:ext cx="6982460" cy="762000"/>
          </a:xfrm>
        </p:spPr>
        <p:txBody>
          <a:bodyPr vert="horz" wrap="square" lIns="91440" tIns="45720" rIns="91440" bIns="45720" numCol="1" anchor="b" anchorCtr="0" compatLnSpc="1"/>
          <a:lstStyle/>
          <a:p>
            <a:pPr marL="0" marR="0" lvl="0" indent="0" algn="ctr" defTabSz="914400" rtl="0" eaLnBrk="1" fontAlgn="base" latinLnBrk="0" hangingPunct="1">
              <a:lnSpc>
                <a:spcPct val="150000"/>
              </a:lnSpc>
              <a:spcBef>
                <a:spcPct val="0"/>
              </a:spcBef>
              <a:spcAft>
                <a:spcPct val="0"/>
              </a:spcAft>
              <a:buClrTx/>
              <a:buSzTx/>
              <a:buFontTx/>
              <a:buNone/>
              <a:defRPr/>
            </a:pPr>
            <a:r>
              <a:rPr kumimoji="0" lang="zh-CN" altLang="en-US" sz="4400" b="1" i="0" u="none" strike="noStrike" kern="0" cap="none" spc="0" normalizeH="0" baseline="0" noProof="0" dirty="0" smtClean="0">
                <a:ln>
                  <a:noFill/>
                </a:ln>
                <a:solidFill>
                  <a:srgbClr val="002060"/>
                </a:solidFill>
                <a:effectLst>
                  <a:outerShdw blurRad="38100" dist="38100" dir="2700000" algn="tl">
                    <a:srgbClr val="C0C0C0"/>
                  </a:outerShdw>
                </a:effectLst>
                <a:uLnTx/>
                <a:uFillTx/>
                <a:latin typeface="微软雅黑" panose="020B0503020204020204" charset="-122"/>
                <a:ea typeface="微软雅黑" panose="020B0503020204020204" charset="-122"/>
                <a:cs typeface="+mj-cs"/>
              </a:rPr>
              <a:t>第一章</a:t>
            </a:r>
            <a:r>
              <a:rPr kumimoji="0" lang="en-US" altLang="zh-CN" sz="4400" b="1" i="0" u="none" strike="noStrike" kern="0" cap="none" spc="0" normalizeH="0" baseline="0" noProof="0" dirty="0" smtClean="0">
                <a:ln>
                  <a:noFill/>
                </a:ln>
                <a:solidFill>
                  <a:srgbClr val="002060"/>
                </a:solidFill>
                <a:effectLst>
                  <a:outerShdw blurRad="38100" dist="38100" dir="2700000" algn="tl">
                    <a:srgbClr val="C0C0C0"/>
                  </a:outerShdw>
                </a:effectLst>
                <a:uLnTx/>
                <a:uFillTx/>
                <a:latin typeface="微软雅黑" panose="020B0503020204020204" charset="-122"/>
                <a:ea typeface="微软雅黑" panose="020B0503020204020204" charset="-122"/>
                <a:cs typeface="+mj-cs"/>
              </a:rPr>
              <a:t> </a:t>
            </a:r>
            <a:r>
              <a:rPr kumimoji="0" lang="zh-CN" altLang="en-US" sz="4400" b="1" i="0" u="none" strike="noStrike" kern="0" cap="none" spc="0" normalizeH="0" baseline="0" noProof="0" dirty="0" smtClean="0">
                <a:ln>
                  <a:noFill/>
                </a:ln>
                <a:solidFill>
                  <a:srgbClr val="002060"/>
                </a:solidFill>
                <a:effectLst>
                  <a:outerShdw blurRad="38100" dist="38100" dir="2700000" algn="tl">
                    <a:srgbClr val="C0C0C0"/>
                  </a:outerShdw>
                </a:effectLst>
                <a:uLnTx/>
                <a:uFillTx/>
                <a:latin typeface="微软雅黑" panose="020B0503020204020204" charset="-122"/>
                <a:ea typeface="微软雅黑" panose="020B0503020204020204" charset="-122"/>
                <a:cs typeface="+mj-cs"/>
              </a:rPr>
              <a:t>绪论</a:t>
            </a:r>
            <a:endParaRPr kumimoji="0" lang="zh-CN" altLang="en-US" sz="4400" b="1" i="0" u="none" strike="noStrike" kern="0" cap="none" spc="0" normalizeH="0" baseline="0" noProof="0" dirty="0" smtClean="0">
              <a:ln>
                <a:noFill/>
              </a:ln>
              <a:solidFill>
                <a:srgbClr val="002060"/>
              </a:solidFill>
              <a:effectLst>
                <a:outerShdw blurRad="38100" dist="38100" dir="2700000" algn="tl">
                  <a:srgbClr val="C0C0C0"/>
                </a:outerShdw>
              </a:effectLst>
              <a:uLnTx/>
              <a:uFillTx/>
              <a:latin typeface="微软雅黑" panose="020B0503020204020204" charset="-122"/>
              <a:ea typeface="微软雅黑" panose="020B0503020204020204" charset="-122"/>
              <a:cs typeface="+mj-cs"/>
            </a:endParaRPr>
          </a:p>
        </p:txBody>
      </p:sp>
    </p:spTree>
  </p:cSld>
  <p:clrMapOvr>
    <a:masterClrMapping/>
  </p:clrMapOvr>
  <p:transition>
    <p:cover dir="l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文本框 81921"/>
          <p:cNvSpPr txBox="1"/>
          <p:nvPr/>
        </p:nvSpPr>
        <p:spPr>
          <a:xfrm>
            <a:off x="252095" y="2882265"/>
            <a:ext cx="3733800" cy="2676525"/>
          </a:xfrm>
          <a:prstGeom prst="rect">
            <a:avLst/>
          </a:prstGeom>
          <a:noFill/>
          <a:ln w="9525">
            <a:noFill/>
          </a:ln>
        </p:spPr>
        <p:txBody>
          <a:bodyPr>
            <a:spAutoFit/>
          </a:bodyPr>
          <a:p>
            <a:pPr>
              <a:lnSpc>
                <a:spcPct val="120000"/>
              </a:lnSpc>
            </a:pP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制备型分离</a:t>
            </a:r>
            <a:r>
              <a:rPr lang="en-US" altLang="zh-CN" sz="2000" b="1"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纯化</a:t>
            </a:r>
            <a:endParaRPr lang="zh-CN" altLang="en-US" sz="2000" b="1" dirty="0">
              <a:solidFill>
                <a:srgbClr val="FF0000"/>
              </a:solidFill>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sz="2000" dirty="0">
              <a:solidFill>
                <a:srgbClr val="FF0000"/>
              </a:solidFill>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sz="2000" dirty="0">
              <a:solidFill>
                <a:srgbClr val="FF0000"/>
              </a:solidFill>
              <a:latin typeface="微软雅黑" panose="020B0503020204020204" charset="-122"/>
              <a:ea typeface="微软雅黑" panose="020B0503020204020204" charset="-122"/>
              <a:cs typeface="微软雅黑" panose="020B0503020204020204" charset="-122"/>
            </a:endParaRPr>
          </a:p>
          <a:p>
            <a:pPr>
              <a:lnSpc>
                <a:spcPct val="120000"/>
              </a:lnSpc>
            </a:pP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分析型分离</a:t>
            </a:r>
            <a:endParaRPr lang="zh-CN" altLang="en-US" sz="2000" b="1" dirty="0">
              <a:solidFill>
                <a:srgbClr val="FF0000"/>
              </a:solidFill>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sz="2000" dirty="0">
              <a:solidFill>
                <a:srgbClr val="FF0000"/>
              </a:solidFill>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sz="2000" dirty="0">
              <a:solidFill>
                <a:srgbClr val="FF0000"/>
              </a:solidFill>
              <a:latin typeface="微软雅黑" panose="020B0503020204020204" charset="-122"/>
              <a:ea typeface="微软雅黑" panose="020B0503020204020204" charset="-122"/>
              <a:cs typeface="微软雅黑" panose="020B0503020204020204" charset="-122"/>
            </a:endParaRPr>
          </a:p>
          <a:p>
            <a:pPr>
              <a:lnSpc>
                <a:spcPct val="120000"/>
              </a:lnSpc>
            </a:pP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分离分析</a:t>
            </a:r>
            <a:endParaRPr lang="zh-CN" altLang="en-US" sz="20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81923" name="文本框 81922"/>
          <p:cNvSpPr txBox="1"/>
          <p:nvPr/>
        </p:nvSpPr>
        <p:spPr>
          <a:xfrm>
            <a:off x="207645" y="1933575"/>
            <a:ext cx="2812415" cy="398780"/>
          </a:xfrm>
          <a:prstGeom prst="rect">
            <a:avLst/>
          </a:prstGeom>
          <a:noFill/>
          <a:ln w="9525">
            <a:noFill/>
          </a:ln>
        </p:spPr>
        <p:txBody>
          <a:bodyPr wrap="square">
            <a:spAutoFit/>
          </a:bodyPr>
          <a:p>
            <a:pPr algn="l">
              <a:spcBef>
                <a:spcPct val="50000"/>
              </a:spcBef>
            </a:pPr>
            <a:r>
              <a:rPr lang="zh-CN" altLang="en-US" sz="2000">
                <a:solidFill>
                  <a:srgbClr val="FF0000"/>
                </a:solidFill>
                <a:latin typeface="微软雅黑" panose="020B0503020204020204" charset="-122"/>
                <a:ea typeface="微软雅黑" panose="020B0503020204020204" charset="-122"/>
              </a:rPr>
              <a:t>按</a:t>
            </a:r>
            <a:r>
              <a:rPr lang="zh-CN" altLang="en-US" sz="2000" dirty="0">
                <a:solidFill>
                  <a:srgbClr val="FF0000"/>
                </a:solidFill>
                <a:latin typeface="微软雅黑" panose="020B0503020204020204" charset="-122"/>
                <a:ea typeface="微软雅黑" panose="020B0503020204020204" charset="-122"/>
              </a:rPr>
              <a:t>分离目的分类</a:t>
            </a:r>
            <a:endParaRPr lang="zh-CN" altLang="en-US" sz="2000" dirty="0">
              <a:solidFill>
                <a:srgbClr val="FF0000"/>
              </a:solidFill>
              <a:latin typeface="微软雅黑" panose="020B0503020204020204" charset="-122"/>
              <a:ea typeface="微软雅黑" panose="020B0503020204020204" charset="-122"/>
            </a:endParaRPr>
          </a:p>
        </p:txBody>
      </p:sp>
      <p:sp>
        <p:nvSpPr>
          <p:cNvPr id="81924" name="文本框 81923"/>
          <p:cNvSpPr txBox="1"/>
          <p:nvPr/>
        </p:nvSpPr>
        <p:spPr>
          <a:xfrm>
            <a:off x="2484120" y="1789430"/>
            <a:ext cx="6288405" cy="72707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square">
            <a:spAutoFit/>
          </a:bodyPr>
          <a:p>
            <a:pPr>
              <a:lnSpc>
                <a:spcPct val="115000"/>
              </a:lnSpc>
            </a:pPr>
            <a:r>
              <a:rPr lang="zh-CN" altLang="en-US" sz="1800" b="1" dirty="0">
                <a:solidFill>
                  <a:schemeClr val="tx1"/>
                </a:solidFill>
                <a:latin typeface="微软雅黑" panose="020B0503020204020204" charset="-122"/>
                <a:ea typeface="微软雅黑" panose="020B0503020204020204" charset="-122"/>
                <a:cs typeface="微软雅黑" panose="020B0503020204020204" charset="-122"/>
              </a:rPr>
              <a:t>要求高纯度、高回收率产物</a:t>
            </a:r>
            <a:endParaRPr lang="zh-CN" altLang="en-US" sz="1800" b="1"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15000"/>
              </a:lnSpc>
            </a:pPr>
            <a:r>
              <a:rPr lang="zh-CN" altLang="en-US" sz="1800" b="1" dirty="0">
                <a:solidFill>
                  <a:schemeClr val="tx1"/>
                </a:solidFill>
                <a:latin typeface="微软雅黑" panose="020B0503020204020204" charset="-122"/>
                <a:ea typeface="微软雅黑" panose="020B0503020204020204" charset="-122"/>
                <a:cs typeface="微软雅黑" panose="020B0503020204020204" charset="-122"/>
              </a:rPr>
              <a:t>规模：实验室；生产</a:t>
            </a:r>
            <a:r>
              <a:rPr lang="en-US" altLang="zh-CN" sz="1800" b="1"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1800" b="1" dirty="0">
                <a:solidFill>
                  <a:schemeClr val="tx1"/>
                </a:solidFill>
                <a:latin typeface="微软雅黑" panose="020B0503020204020204" charset="-122"/>
                <a:ea typeface="微软雅黑" panose="020B0503020204020204" charset="-122"/>
                <a:cs typeface="微软雅黑" panose="020B0503020204020204" charset="-122"/>
              </a:rPr>
              <a:t>工程</a:t>
            </a:r>
            <a:endParaRPr lang="zh-CN" altLang="en-US" sz="18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1925" name="文本框 81924"/>
          <p:cNvSpPr txBox="1"/>
          <p:nvPr/>
        </p:nvSpPr>
        <p:spPr>
          <a:xfrm>
            <a:off x="2483485" y="3895090"/>
            <a:ext cx="6289040" cy="64516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square">
            <a:spAutoFit/>
          </a:bodyPr>
          <a:p>
            <a:pPr>
              <a:spcBef>
                <a:spcPct val="50000"/>
              </a:spcBef>
            </a:pPr>
            <a:r>
              <a:rPr lang="zh-CN" altLang="en-US" sz="1800" b="1" dirty="0">
                <a:solidFill>
                  <a:schemeClr val="tx1"/>
                </a:solidFill>
                <a:latin typeface="微软雅黑" panose="020B0503020204020204" charset="-122"/>
                <a:ea typeface="微软雅黑" panose="020B0503020204020204" charset="-122"/>
                <a:cs typeface="微软雅黑" panose="020B0503020204020204" charset="-122"/>
              </a:rPr>
              <a:t>要求“定量”概念，即考虑分离程度的完全性；定量分离的可能性；简单快速；分离结果具有良好的再现性</a:t>
            </a:r>
            <a:endParaRPr lang="zh-CN" altLang="en-US" sz="18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1926" name="文本框 81925"/>
          <p:cNvSpPr txBox="1"/>
          <p:nvPr/>
        </p:nvSpPr>
        <p:spPr>
          <a:xfrm>
            <a:off x="2483485" y="5085080"/>
            <a:ext cx="6477000" cy="64516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spAutoFit/>
          </a:bodyPr>
          <a:p>
            <a:pPr>
              <a:spcBef>
                <a:spcPct val="50000"/>
              </a:spcBef>
            </a:pPr>
            <a:r>
              <a:rPr lang="zh-CN" altLang="en-US" sz="1800" b="1" dirty="0">
                <a:solidFill>
                  <a:schemeClr val="tx1"/>
                </a:solidFill>
                <a:latin typeface="微软雅黑" panose="020B0503020204020204" charset="-122"/>
                <a:ea typeface="微软雅黑" panose="020B0503020204020204" charset="-122"/>
              </a:rPr>
              <a:t>一类仪器分析方法，其特征就是分离分析系统化，即分离过程与检测技术有机结合起来构成一种新型的分析技术</a:t>
            </a:r>
            <a:endParaRPr lang="zh-CN" altLang="en-US" sz="1800" b="1" dirty="0">
              <a:solidFill>
                <a:schemeClr val="tx1"/>
              </a:solidFill>
              <a:latin typeface="微软雅黑" panose="020B0503020204020204" charset="-122"/>
              <a:ea typeface="微软雅黑" panose="020B0503020204020204" charset="-122"/>
            </a:endParaRPr>
          </a:p>
        </p:txBody>
      </p:sp>
      <p:sp>
        <p:nvSpPr>
          <p:cNvPr id="4" name="文本框 3"/>
          <p:cNvSpPr txBox="1"/>
          <p:nvPr/>
        </p:nvSpPr>
        <p:spPr>
          <a:xfrm>
            <a:off x="2484120" y="2941320"/>
            <a:ext cx="6288405" cy="4089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square">
            <a:spAutoFit/>
          </a:bodyPr>
          <a:p>
            <a:pPr>
              <a:lnSpc>
                <a:spcPct val="115000"/>
              </a:lnSpc>
            </a:pPr>
            <a:r>
              <a:rPr lang="zh-CN" altLang="en-US" sz="1800" b="1" dirty="0">
                <a:solidFill>
                  <a:schemeClr val="tx1"/>
                </a:solidFill>
                <a:latin typeface="微软雅黑" panose="020B0503020204020204" charset="-122"/>
                <a:ea typeface="微软雅黑" panose="020B0503020204020204" charset="-122"/>
                <a:cs typeface="微软雅黑" panose="020B0503020204020204" charset="-122"/>
              </a:rPr>
              <a:t>测定物质结构和性质的分离：高纯度；但不一定要求高收率</a:t>
            </a:r>
            <a:endParaRPr lang="zh-CN" altLang="en-US" sz="18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TextBox 11"/>
          <p:cNvSpPr txBox="1"/>
          <p:nvPr/>
        </p:nvSpPr>
        <p:spPr>
          <a:xfrm>
            <a:off x="1331278" y="374333"/>
            <a:ext cx="3243262" cy="583565"/>
          </a:xfrm>
          <a:prstGeom prst="rect">
            <a:avLst/>
          </a:prstGeom>
          <a:noFill/>
          <a:ln w="9525">
            <a:noFill/>
          </a:ln>
        </p:spPr>
        <p:txBody>
          <a:bodyPr anchor="t">
            <a:spAutoFit/>
          </a:bodyPr>
          <a:p>
            <a:pPr>
              <a:buSzTx/>
            </a:pPr>
            <a:r>
              <a:rPr lang="en-US" altLang="zh-CN" sz="3200" dirty="0">
                <a:latin typeface="微软雅黑" panose="020B0503020204020204" charset="-122"/>
                <a:ea typeface="微软雅黑" panose="020B0503020204020204" charset="-122"/>
                <a:cs typeface="微软雅黑" panose="020B0503020204020204" charset="-122"/>
              </a:rPr>
              <a:t>1.1 </a:t>
            </a:r>
            <a:r>
              <a:rPr lang="zh-CN" altLang="en-US" sz="3200" dirty="0">
                <a:latin typeface="微软雅黑" panose="020B0503020204020204" charset="-122"/>
                <a:ea typeface="微软雅黑" panose="020B0503020204020204" charset="-122"/>
                <a:cs typeface="微软雅黑" panose="020B0503020204020204" charset="-122"/>
              </a:rPr>
              <a:t>分离科学</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idx="1"/>
          </p:nvPr>
        </p:nvSpPr>
        <p:spPr>
          <a:xfrm>
            <a:off x="456883" y="2324100"/>
            <a:ext cx="8229600" cy="441166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a:pPr>
            <a:r>
              <a:rPr kumimoji="0" lang="zh-CN" altLang="en-US" sz="2400" b="1" i="0" u="none" strike="noStrike" kern="0" cap="none" spc="0" normalizeH="0" baseline="0" noProof="0" dirty="0" smtClean="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确认目标物质的结构和性质： </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为了得到纯的待测物质，通常注重样品的“</a:t>
            </a:r>
            <a:r>
              <a:rPr kumimoji="0" lang="zh-CN" altLang="en-US" sz="2400" b="1" i="0" u="none" strike="noStrike" kern="0" cap="none" spc="0" normalizeH="0" baseline="0" noProof="0" dirty="0" smtClean="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纯度</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”，而不一定要求分离过程的高效率、高精度。</a:t>
            </a:r>
            <a:endParaRPr kumimoji="0" lang="en-US" altLang="zh-CN" sz="2400" b="1"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2400" b="1"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a:pPr>
            <a:r>
              <a:rPr kumimoji="0" lang="zh-CN" altLang="en-US" sz="2400" b="1"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测定物质</a:t>
            </a:r>
            <a:r>
              <a:rPr kumimoji="0" lang="zh-CN" altLang="en-US" sz="2400" b="1" i="0" u="none" strike="noStrike" kern="0" cap="none" spc="0" normalizeH="0" baseline="0" noProof="0" dirty="0" smtClean="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中某成分的含量： </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分离方法应具有高分辨率、高回收率和高精度等。对组分的纯度的要求，一般以不干扰定量分析为目标 。 </a:t>
            </a:r>
            <a:endParaRPr kumimoji="0" lang="zh-CN" altLang="en-US" sz="2400" b="1"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39750" y="1485265"/>
            <a:ext cx="2214880" cy="583565"/>
          </a:xfrm>
          <a:prstGeom prst="rect">
            <a:avLst/>
          </a:prstGeom>
          <a:noFill/>
        </p:spPr>
        <p:txBody>
          <a:bodyPr wrap="none" rtlCol="0" anchor="t">
            <a:spAutoFit/>
          </a:bodyPr>
          <a:lstStyle/>
          <a:p>
            <a:r>
              <a:rPr lang="zh-CN" altLang="en-US" sz="3200" kern="0" noProof="0" dirty="0" smtClean="0">
                <a:ln>
                  <a:noFill/>
                </a:ln>
                <a:solidFill>
                  <a:srgbClr val="0000FF"/>
                </a:solidFill>
                <a:effectLst>
                  <a:outerShdw blurRad="38100" dist="38100" dir="2700000" algn="tl">
                    <a:srgbClr val="C0C0C0"/>
                  </a:outerShdw>
                </a:effectLst>
                <a:uLnTx/>
                <a:uFillTx/>
                <a:latin typeface="微软雅黑" panose="020B0503020204020204" charset="-122"/>
                <a:ea typeface="微软雅黑" panose="020B0503020204020204" charset="-122"/>
                <a:cs typeface="+mj-cs"/>
                <a:sym typeface="+mn-ea"/>
              </a:rPr>
              <a:t>分离的目的</a:t>
            </a:r>
            <a:endParaRPr lang="zh-CN" altLang="en-US" sz="3200" kern="0" noProof="0" dirty="0" smtClean="0">
              <a:ln>
                <a:noFill/>
              </a:ln>
              <a:solidFill>
                <a:srgbClr val="0000FF"/>
              </a:solidFill>
              <a:effectLst>
                <a:outerShdw blurRad="38100" dist="38100" dir="2700000" algn="tl">
                  <a:srgbClr val="C0C0C0"/>
                </a:outerShdw>
              </a:effectLst>
              <a:uLnTx/>
              <a:uFillTx/>
              <a:latin typeface="微软雅黑" panose="020B0503020204020204" charset="-122"/>
              <a:ea typeface="微软雅黑" panose="020B0503020204020204" charset="-122"/>
              <a:cs typeface="+mj-cs"/>
              <a:sym typeface="+mn-ea"/>
            </a:endParaRPr>
          </a:p>
        </p:txBody>
      </p:sp>
      <p:sp>
        <p:nvSpPr>
          <p:cNvPr id="8196" name="TextBox 4"/>
          <p:cNvSpPr txBox="1"/>
          <p:nvPr/>
        </p:nvSpPr>
        <p:spPr>
          <a:xfrm>
            <a:off x="1331913" y="404813"/>
            <a:ext cx="3243262" cy="583565"/>
          </a:xfrm>
          <a:prstGeom prst="rect">
            <a:avLst/>
          </a:prstGeom>
          <a:noFill/>
          <a:ln w="9525">
            <a:noFill/>
          </a:ln>
        </p:spPr>
        <p:txBody>
          <a:bodyPr anchor="t">
            <a:spAutoFit/>
          </a:bodyPr>
          <a:lstStyle/>
          <a:p>
            <a:pPr>
              <a:buSzTx/>
            </a:pPr>
            <a:r>
              <a:rPr lang="en-US" altLang="zh-CN" sz="3200" dirty="0">
                <a:latin typeface="微软雅黑" panose="020B0503020204020204" charset="-122"/>
                <a:ea typeface="微软雅黑" panose="020B0503020204020204" charset="-122"/>
                <a:cs typeface="微软雅黑" panose="020B0503020204020204" charset="-122"/>
              </a:rPr>
              <a:t>1.1 </a:t>
            </a:r>
            <a:r>
              <a:rPr lang="zh-CN" altLang="en-US" sz="3200" dirty="0">
                <a:latin typeface="微软雅黑" panose="020B0503020204020204" charset="-122"/>
                <a:ea typeface="微软雅黑" panose="020B0503020204020204" charset="-122"/>
                <a:cs typeface="微软雅黑" panose="020B0503020204020204" charset="-122"/>
              </a:rPr>
              <a:t>分离科学</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blinds(horizontal)">
                                      <p:cBhvr>
                                        <p:cTn id="7" dur="500"/>
                                        <p:tgtEl>
                                          <p:spTgt spid="3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075">
                                            <p:txEl>
                                              <p:pRg st="2" end="2"/>
                                            </p:txEl>
                                          </p:spTgt>
                                        </p:tgtEl>
                                        <p:attrNameLst>
                                          <p:attrName>style.visibility</p:attrName>
                                        </p:attrNameLst>
                                      </p:cBhvr>
                                      <p:to>
                                        <p:strVal val="visible"/>
                                      </p:to>
                                    </p:set>
                                    <p:animEffect transition="in" filter="checkerboard(across)">
                                      <p:cBhvr>
                                        <p:cTn id="12" dur="500"/>
                                        <p:tgtEl>
                                          <p:spTgt spid="3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59753" y="1367473"/>
            <a:ext cx="7543800" cy="495300"/>
          </a:xfrm>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rPr>
              <a:t>  </a:t>
            </a:r>
            <a:r>
              <a:rPr kumimoji="0" lang="zh-CN" altLang="en-US" sz="24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rPr>
              <a:t>分离目的</a:t>
            </a:r>
            <a:endParaRPr kumimoji="0" lang="zh-CN" altLang="en-US" sz="24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endParaRPr>
          </a:p>
        </p:txBody>
      </p:sp>
      <p:sp>
        <p:nvSpPr>
          <p:cNvPr id="19459" name="Rectangle 3"/>
          <p:cNvSpPr>
            <a:spLocks noGrp="1" noChangeArrowheads="1"/>
          </p:cNvSpPr>
          <p:nvPr>
            <p:ph idx="1"/>
          </p:nvPr>
        </p:nvSpPr>
        <p:spPr>
          <a:xfrm>
            <a:off x="559753" y="1863090"/>
            <a:ext cx="8229600" cy="441166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a:pP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rPr>
              <a:t>样品中存在干扰物质</a:t>
            </a:r>
            <a:endParaRPr kumimoji="0" lang="zh-CN" altLang="en-US" sz="2400" b="1"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a:pP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rPr>
              <a:t>待测组分在样品中分布不均匀</a:t>
            </a:r>
            <a:endParaRPr kumimoji="0" lang="zh-CN" altLang="en-US" sz="2400" b="1"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a:pP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rPr>
              <a:t>待测痕量组分的含量低于测定方法的检测限</a:t>
            </a:r>
            <a:endParaRPr kumimoji="0" lang="zh-CN" altLang="en-US" sz="2400" b="1"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a:pP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rPr>
              <a:t>没有合适的标准参考物质</a:t>
            </a:r>
            <a:endParaRPr kumimoji="0" lang="zh-CN" altLang="en-US" sz="2400" b="1"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a:pP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rPr>
              <a:t>样品的物理、化学状态不适于直接进行测定</a:t>
            </a:r>
            <a:endParaRPr kumimoji="0" lang="zh-CN" altLang="en-US" sz="2400" b="1"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a:pP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rPr>
              <a:t>样品本身剧毒或具有强放射性等</a:t>
            </a:r>
            <a:endParaRPr kumimoji="0" lang="zh-CN" altLang="en-US" sz="2400" b="1"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a:pPr>
            <a:endParaRPr kumimoji="0" lang="en-US" altLang="zh-CN" sz="240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a:pPr>
            <a:r>
              <a:rPr kumimoji="0" lang="zh-CN" altLang="en-US" sz="2400" b="1" i="0" u="none" strike="noStrike" kern="0" cap="none" spc="0" normalizeH="0" baseline="0" noProof="0" dirty="0" smtClean="0">
                <a:ln>
                  <a:noFill/>
                </a:ln>
                <a:solidFill>
                  <a:srgbClr val="FF0000"/>
                </a:solidFill>
                <a:effectLst/>
                <a:uLnTx/>
                <a:uFillTx/>
                <a:latin typeface="微软雅黑" panose="020B0503020204020204" charset="-122"/>
                <a:ea typeface="微软雅黑" panose="020B0503020204020204" charset="-122"/>
                <a:cs typeface="+mn-cs"/>
              </a:rPr>
              <a:t>分析操作的样品前处理：</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rPr>
              <a:t>消除干扰，提高分析方法的可靠性和准确性；富集和浓缩，提高待测痕量组分含量，适应分析方法的检测灵敏度。</a:t>
            </a:r>
            <a:endParaRPr kumimoji="0" lang="en-US" altLang="zh-CN" sz="2400" b="1" i="0" u="none" strike="noStrike" kern="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l"/>
              <a:defRPr/>
            </a:pPr>
            <a:endParaRPr kumimoji="0" lang="zh-CN" altLang="en-US" sz="2400" b="1" i="0" u="none" strike="noStrike" kern="0" cap="none" spc="0" normalizeH="0" baseline="0" noProof="0" dirty="0" smtClean="0">
              <a:ln>
                <a:noFill/>
              </a:ln>
              <a:solidFill>
                <a:srgbClr val="FF0000"/>
              </a:solidFill>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a:pPr>
            <a:endParaRPr kumimoji="0" lang="en-US" altLang="zh-CN" sz="2400" b="1" i="0" u="none" strike="noStrike" kern="0" cap="none" spc="0" normalizeH="0" baseline="0" noProof="0" dirty="0" smtClean="0">
              <a:ln>
                <a:noFill/>
              </a:ln>
              <a:solidFill>
                <a:schemeClr val="hlink"/>
              </a:solidFill>
              <a:effectLst/>
              <a:uLnTx/>
              <a:uFillTx/>
              <a:latin typeface="微软雅黑" panose="020B0503020204020204" charset="-122"/>
              <a:ea typeface="微软雅黑" panose="020B0503020204020204" charset="-122"/>
              <a:cs typeface="+mn-cs"/>
            </a:endParaRPr>
          </a:p>
        </p:txBody>
      </p:sp>
      <p:sp>
        <p:nvSpPr>
          <p:cNvPr id="5124" name="灯片编号占位符 1"/>
          <p:cNvSpPr txBox="1">
            <a:spLocks noGrp="1"/>
          </p:cNvSpPr>
          <p:nvPr>
            <p:ph type="sldNum" sz="quarter" idx="11"/>
          </p:nvPr>
        </p:nvSpPr>
        <p:spPr/>
        <p: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1"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None/>
            </a:pPr>
            <a:fld id="{9A0DB2DC-4C9A-4742-B13C-FB6460FD3503}" type="slidenum">
              <a:rPr lang="en-US" altLang="zh-CN" sz="2400" b="0" dirty="0">
                <a:latin typeface="微软雅黑" panose="020B0503020204020204" charset="-122"/>
                <a:ea typeface="微软雅黑" panose="020B0503020204020204" charset="-122"/>
              </a:rPr>
            </a:fld>
            <a:endParaRPr lang="en-US" altLang="zh-CN" sz="2400" b="0" dirty="0">
              <a:latin typeface="微软雅黑" panose="020B0503020204020204" charset="-122"/>
              <a:ea typeface="微软雅黑" panose="020B0503020204020204" charset="-122"/>
            </a:endParaRPr>
          </a:p>
        </p:txBody>
      </p:sp>
      <p:sp>
        <p:nvSpPr>
          <p:cNvPr id="2" name="TextBox 11"/>
          <p:cNvSpPr txBox="1"/>
          <p:nvPr/>
        </p:nvSpPr>
        <p:spPr>
          <a:xfrm>
            <a:off x="1331913" y="404813"/>
            <a:ext cx="3243262" cy="583565"/>
          </a:xfrm>
          <a:prstGeom prst="rect">
            <a:avLst/>
          </a:prstGeom>
          <a:noFill/>
          <a:ln w="9525">
            <a:noFill/>
          </a:ln>
        </p:spPr>
        <p:txBody>
          <a:bodyPr anchor="t">
            <a:spAutoFit/>
          </a:bodyPr>
          <a:lstStyle/>
          <a:p>
            <a:pPr>
              <a:buSzTx/>
            </a:pPr>
            <a:r>
              <a:rPr lang="en-US" altLang="zh-CN" sz="3200" dirty="0">
                <a:latin typeface="微软雅黑" panose="020B0503020204020204" charset="-122"/>
                <a:ea typeface="微软雅黑" panose="020B0503020204020204" charset="-122"/>
                <a:cs typeface="微软雅黑" panose="020B0503020204020204" charset="-122"/>
              </a:rPr>
              <a:t>1.1 </a:t>
            </a:r>
            <a:r>
              <a:rPr lang="zh-CN" altLang="en-US" sz="3200" dirty="0">
                <a:latin typeface="微软雅黑" panose="020B0503020204020204" charset="-122"/>
                <a:ea typeface="微软雅黑" panose="020B0503020204020204" charset="-122"/>
                <a:cs typeface="微软雅黑" panose="020B0503020204020204" charset="-122"/>
              </a:rPr>
              <a:t>分离科学</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58"/>
                                        </p:tgtEl>
                                        <p:attrNameLst>
                                          <p:attrName>style.visibility</p:attrName>
                                        </p:attrNameLst>
                                      </p:cBhvr>
                                      <p:to>
                                        <p:strVal val="visible"/>
                                      </p:to>
                                    </p:set>
                                    <p:anim calcmode="lin" valueType="num">
                                      <p:cBhvr additive="base">
                                        <p:cTn id="7" dur="500" fill="hold"/>
                                        <p:tgtEl>
                                          <p:spTgt spid="19458"/>
                                        </p:tgtEl>
                                        <p:attrNameLst>
                                          <p:attrName>ppt_x</p:attrName>
                                        </p:attrNameLst>
                                      </p:cBhvr>
                                      <p:tavLst>
                                        <p:tav tm="0">
                                          <p:val>
                                            <p:strVal val="#ppt_x"/>
                                          </p:val>
                                        </p:tav>
                                        <p:tav tm="100000">
                                          <p:val>
                                            <p:strVal val="#ppt_x"/>
                                          </p:val>
                                        </p:tav>
                                      </p:tavLst>
                                    </p:anim>
                                    <p:anim calcmode="lin" valueType="num">
                                      <p:cBhvr additive="base">
                                        <p:cTn id="8" dur="500" fill="hold"/>
                                        <p:tgtEl>
                                          <p:spTgt spid="194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19459">
                                            <p:txEl>
                                              <p:pRg st="0" end="0"/>
                                            </p:txEl>
                                          </p:spTgt>
                                        </p:tgtEl>
                                        <p:attrNameLst>
                                          <p:attrName>style.visibility</p:attrName>
                                        </p:attrNameLst>
                                      </p:cBhvr>
                                      <p:to>
                                        <p:strVal val="visible"/>
                                      </p:to>
                                    </p:set>
                                    <p:animEffect transition="in" filter="checkerboard(across)">
                                      <p:cBhvr>
                                        <p:cTn id="13" dur="500"/>
                                        <p:tgtEl>
                                          <p:spTgt spid="19459">
                                            <p:txEl>
                                              <p:pRg st="0" end="0"/>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9459">
                                            <p:txEl>
                                              <p:pRg st="1" end="1"/>
                                            </p:txEl>
                                          </p:spTgt>
                                        </p:tgtEl>
                                        <p:attrNameLst>
                                          <p:attrName>style.visibility</p:attrName>
                                        </p:attrNameLst>
                                      </p:cBhvr>
                                      <p:to>
                                        <p:strVal val="visible"/>
                                      </p:to>
                                    </p:set>
                                    <p:animEffect transition="in" filter="checkerboard(across)">
                                      <p:cBhvr>
                                        <p:cTn id="16" dur="500"/>
                                        <p:tgtEl>
                                          <p:spTgt spid="19459">
                                            <p:txEl>
                                              <p:pRg st="1" end="1"/>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9459">
                                            <p:txEl>
                                              <p:pRg st="2" end="2"/>
                                            </p:txEl>
                                          </p:spTgt>
                                        </p:tgtEl>
                                        <p:attrNameLst>
                                          <p:attrName>style.visibility</p:attrName>
                                        </p:attrNameLst>
                                      </p:cBhvr>
                                      <p:to>
                                        <p:strVal val="visible"/>
                                      </p:to>
                                    </p:set>
                                    <p:animEffect transition="in" filter="checkerboard(across)">
                                      <p:cBhvr>
                                        <p:cTn id="19" dur="500"/>
                                        <p:tgtEl>
                                          <p:spTgt spid="19459">
                                            <p:txEl>
                                              <p:pRg st="2" end="2"/>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19459">
                                            <p:txEl>
                                              <p:pRg st="3" end="3"/>
                                            </p:txEl>
                                          </p:spTgt>
                                        </p:tgtEl>
                                        <p:attrNameLst>
                                          <p:attrName>style.visibility</p:attrName>
                                        </p:attrNameLst>
                                      </p:cBhvr>
                                      <p:to>
                                        <p:strVal val="visible"/>
                                      </p:to>
                                    </p:set>
                                    <p:animEffect transition="in" filter="checkerboard(across)">
                                      <p:cBhvr>
                                        <p:cTn id="22" dur="500"/>
                                        <p:tgtEl>
                                          <p:spTgt spid="19459">
                                            <p:txEl>
                                              <p:pRg st="3" end="3"/>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19459">
                                            <p:txEl>
                                              <p:pRg st="4" end="4"/>
                                            </p:txEl>
                                          </p:spTgt>
                                        </p:tgtEl>
                                        <p:attrNameLst>
                                          <p:attrName>style.visibility</p:attrName>
                                        </p:attrNameLst>
                                      </p:cBhvr>
                                      <p:to>
                                        <p:strVal val="visible"/>
                                      </p:to>
                                    </p:set>
                                    <p:animEffect transition="in" filter="checkerboard(across)">
                                      <p:cBhvr>
                                        <p:cTn id="25" dur="500"/>
                                        <p:tgtEl>
                                          <p:spTgt spid="19459">
                                            <p:txEl>
                                              <p:pRg st="4" end="4"/>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19459">
                                            <p:txEl>
                                              <p:pRg st="5" end="5"/>
                                            </p:txEl>
                                          </p:spTgt>
                                        </p:tgtEl>
                                        <p:attrNameLst>
                                          <p:attrName>style.visibility</p:attrName>
                                        </p:attrNameLst>
                                      </p:cBhvr>
                                      <p:to>
                                        <p:strVal val="visible"/>
                                      </p:to>
                                    </p:set>
                                    <p:animEffect transition="in" filter="checkerboard(across)">
                                      <p:cBhvr>
                                        <p:cTn id="28" dur="500"/>
                                        <p:tgtEl>
                                          <p:spTgt spid="194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矩形 1363969" descr="7b0a202020202262756c6c6574223a20227b5c2263617465676f727949645c223a31303030362c5c2274656d706c61746549645c223a32303233313433377d220a7d0a"/>
          <p:cNvSpPr/>
          <p:nvPr/>
        </p:nvSpPr>
        <p:spPr>
          <a:xfrm>
            <a:off x="251143" y="1268413"/>
            <a:ext cx="8280400" cy="1700530"/>
          </a:xfrm>
          <a:prstGeom prst="rect">
            <a:avLst/>
          </a:prstGeom>
          <a:noFill/>
          <a:ln w="9525">
            <a:noFill/>
          </a:ln>
        </p:spPr>
        <p:txBody>
          <a:bodyPr anchor="t">
            <a:spAutoFit/>
          </a:bodyPr>
          <a:lstStyle/>
          <a:p>
            <a:pPr algn="just">
              <a:lnSpc>
                <a:spcPct val="125000"/>
              </a:lnSpc>
              <a:spcBef>
                <a:spcPct val="20000"/>
              </a:spcBef>
              <a:buSzTx/>
            </a:pPr>
            <a:r>
              <a:rPr lang="zh-CN" altLang="en-US" sz="2800" dirty="0">
                <a:solidFill>
                  <a:srgbClr val="FF0000"/>
                </a:solidFill>
                <a:latin typeface="微软雅黑" panose="020B0503020204020204" charset="-122"/>
                <a:ea typeface="微软雅黑" panose="020B0503020204020204" charset="-122"/>
                <a:cs typeface="微软雅黑" panose="020B0503020204020204" charset="-122"/>
              </a:rPr>
              <a:t>分离的形式</a:t>
            </a:r>
            <a:endParaRPr lang="zh-CN" altLang="en-US" sz="2800" dirty="0">
              <a:latin typeface="微软雅黑" panose="020B0503020204020204" charset="-122"/>
              <a:ea typeface="微软雅黑" panose="020B0503020204020204" charset="-122"/>
              <a:cs typeface="微软雅黑" panose="020B0503020204020204" charset="-122"/>
            </a:endParaRPr>
          </a:p>
          <a:p>
            <a:pPr algn="just">
              <a:lnSpc>
                <a:spcPct val="125000"/>
              </a:lnSpc>
              <a:spcBef>
                <a:spcPct val="20000"/>
              </a:spcBef>
              <a:buSzTx/>
              <a:buBlip>
                <a:blip r:embed="rId1"/>
              </a:buBlip>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组（簇）分离：性质相近的一类组分从混合物中分离</a:t>
            </a:r>
            <a:endParaRPr lang="zh-CN" altLang="en-US" sz="2400" dirty="0">
              <a:latin typeface="微软雅黑" panose="020B0503020204020204" charset="-122"/>
              <a:ea typeface="微软雅黑" panose="020B0503020204020204" charset="-122"/>
              <a:cs typeface="微软雅黑" panose="020B0503020204020204" charset="-122"/>
            </a:endParaRPr>
          </a:p>
          <a:p>
            <a:pPr algn="just">
              <a:lnSpc>
                <a:spcPct val="125000"/>
              </a:lnSpc>
              <a:spcBef>
                <a:spcPct val="20000"/>
              </a:spcBef>
              <a:buSzTx/>
              <a:buBlip>
                <a:blip r:embed="rId1"/>
              </a:buBlip>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sym typeface="+mn-ea"/>
              </a:rPr>
              <a:t>单一分离</a:t>
            </a:r>
            <a:r>
              <a:rPr lang="zh-CN" altLang="en-US" sz="2400" dirty="0">
                <a:latin typeface="微软雅黑" panose="020B0503020204020204" charset="-122"/>
                <a:ea typeface="微软雅黑" panose="020B0503020204020204" charset="-122"/>
                <a:cs typeface="微软雅黑" panose="020B0503020204020204" charset="-122"/>
              </a:rPr>
              <a:t>：以纯物质形式分离某些</a:t>
            </a:r>
            <a:r>
              <a:rPr lang="zh-CN" altLang="en-US" sz="2400" dirty="0">
                <a:latin typeface="微软雅黑" panose="020B0503020204020204" charset="-122"/>
                <a:ea typeface="微软雅黑" panose="020B0503020204020204" charset="-122"/>
                <a:cs typeface="微软雅黑" panose="020B0503020204020204" charset="-122"/>
              </a:rPr>
              <a:t>组分</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2" name="TextBox 4"/>
          <p:cNvSpPr txBox="1"/>
          <p:nvPr/>
        </p:nvSpPr>
        <p:spPr>
          <a:xfrm>
            <a:off x="1331913" y="404813"/>
            <a:ext cx="3243262" cy="583565"/>
          </a:xfrm>
          <a:prstGeom prst="rect">
            <a:avLst/>
          </a:prstGeom>
          <a:noFill/>
          <a:ln w="9525">
            <a:noFill/>
          </a:ln>
        </p:spPr>
        <p:txBody>
          <a:bodyPr anchor="t">
            <a:spAutoFit/>
          </a:bodyPr>
          <a:p>
            <a:pPr>
              <a:buSzTx/>
            </a:pPr>
            <a:r>
              <a:rPr lang="en-US" altLang="zh-CN" sz="3200" dirty="0">
                <a:latin typeface="微软雅黑" panose="020B0503020204020204" charset="-122"/>
                <a:ea typeface="微软雅黑" panose="020B0503020204020204" charset="-122"/>
                <a:cs typeface="微软雅黑" panose="020B0503020204020204" charset="-122"/>
              </a:rPr>
              <a:t> 1.1 </a:t>
            </a:r>
            <a:r>
              <a:rPr lang="zh-CN" altLang="en-US" sz="3200" dirty="0">
                <a:latin typeface="微软雅黑" panose="020B0503020204020204" charset="-122"/>
                <a:ea typeface="微软雅黑" panose="020B0503020204020204" charset="-122"/>
                <a:cs typeface="微软雅黑" panose="020B0503020204020204" charset="-122"/>
              </a:rPr>
              <a:t>分离科学</a:t>
            </a:r>
            <a:endParaRPr lang="zh-CN" altLang="en-US" sz="3200" dirty="0">
              <a:latin typeface="微软雅黑" panose="020B0503020204020204" charset="-122"/>
              <a:ea typeface="微软雅黑" panose="020B0503020204020204" charset="-122"/>
              <a:cs typeface="微软雅黑" panose="020B0503020204020204" charset="-122"/>
            </a:endParaRPr>
          </a:p>
        </p:txBody>
      </p:sp>
      <p:pic>
        <p:nvPicPr>
          <p:cNvPr id="8" name="图片 7"/>
          <p:cNvPicPr/>
          <p:nvPr/>
        </p:nvPicPr>
        <p:blipFill>
          <a:blip r:embed="rId2"/>
          <a:stretch>
            <a:fillRect/>
          </a:stretch>
        </p:blipFill>
        <p:spPr>
          <a:xfrm>
            <a:off x="646430" y="3048000"/>
            <a:ext cx="1686560" cy="1388745"/>
          </a:xfrm>
          <a:prstGeom prst="rect">
            <a:avLst/>
          </a:prstGeom>
          <a:noFill/>
          <a:ln w="9525">
            <a:noFill/>
          </a:ln>
        </p:spPr>
      </p:pic>
      <p:sp>
        <p:nvSpPr>
          <p:cNvPr id="9" name="右箭头 8"/>
          <p:cNvSpPr/>
          <p:nvPr/>
        </p:nvSpPr>
        <p:spPr>
          <a:xfrm>
            <a:off x="2446655" y="3763645"/>
            <a:ext cx="1308735" cy="250190"/>
          </a:xfrm>
          <a:prstGeom prst="rightArrow">
            <a:avLst/>
          </a:prstGeom>
          <a:solidFill>
            <a:schemeClr val="bg2"/>
          </a:solidFill>
          <a:ln w="9525" cap="flat" cmpd="sng" algn="ctr">
            <a:noFill/>
            <a:prstDash val="solid"/>
            <a:round/>
            <a:headEnd type="none" w="med" len="med"/>
            <a:tailEnd type="none" w="med" len="med"/>
          </a:ln>
        </p:spPr>
        <p:txBody>
          <a:bodyPr vert="horz" wrap="square" lIns="91440" tIns="45720" rIns="91440" bIns="45720" numCol="1" anchor="b"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highlight>
                <a:srgbClr val="808000"/>
              </a:highlight>
              <a:latin typeface="微软雅黑" panose="020B0503020204020204" charset="-122"/>
              <a:ea typeface="微软雅黑" panose="020B0503020204020204" charset="-122"/>
            </a:endParaRPr>
          </a:p>
        </p:txBody>
      </p:sp>
      <p:sp>
        <p:nvSpPr>
          <p:cNvPr id="10" name="文本框 9"/>
          <p:cNvSpPr txBox="1"/>
          <p:nvPr/>
        </p:nvSpPr>
        <p:spPr>
          <a:xfrm>
            <a:off x="2518410" y="3435350"/>
            <a:ext cx="1132840"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rPr>
              <a:t>溶剂</a:t>
            </a:r>
            <a:r>
              <a:rPr lang="zh-CN" altLang="en-US">
                <a:latin typeface="微软雅黑" panose="020B0503020204020204" charset="-122"/>
                <a:ea typeface="微软雅黑" panose="020B0503020204020204" charset="-122"/>
              </a:rPr>
              <a:t>提取</a:t>
            </a:r>
            <a:endParaRPr lang="zh-CN" altLang="en-US">
              <a:latin typeface="微软雅黑" panose="020B0503020204020204" charset="-122"/>
              <a:ea typeface="微软雅黑" panose="020B0503020204020204" charset="-122"/>
            </a:endParaRPr>
          </a:p>
        </p:txBody>
      </p:sp>
      <p:sp>
        <p:nvSpPr>
          <p:cNvPr id="13" name="文本框 12"/>
          <p:cNvSpPr txBox="1"/>
          <p:nvPr/>
        </p:nvSpPr>
        <p:spPr>
          <a:xfrm>
            <a:off x="3929380" y="3500755"/>
            <a:ext cx="935355" cy="6451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a:latin typeface="微软雅黑" panose="020B0503020204020204" charset="-122"/>
                <a:ea typeface="微软雅黑" panose="020B0503020204020204" charset="-122"/>
              </a:rPr>
              <a:t>黄酮类</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化合物</a:t>
            </a:r>
            <a:endParaRPr lang="zh-CN" altLang="en-US">
              <a:latin typeface="微软雅黑" panose="020B0503020204020204" charset="-122"/>
              <a:ea typeface="微软雅黑" panose="020B0503020204020204" charset="-122"/>
            </a:endParaRPr>
          </a:p>
        </p:txBody>
      </p:sp>
      <p:sp>
        <p:nvSpPr>
          <p:cNvPr id="14" name="右箭头 13"/>
          <p:cNvSpPr/>
          <p:nvPr/>
        </p:nvSpPr>
        <p:spPr>
          <a:xfrm>
            <a:off x="5038725" y="3789045"/>
            <a:ext cx="1308735" cy="250190"/>
          </a:xfrm>
          <a:prstGeom prst="rightArrow">
            <a:avLst/>
          </a:prstGeom>
          <a:solidFill>
            <a:schemeClr val="bg2"/>
          </a:solidFill>
          <a:ln w="9525" cap="flat" cmpd="sng" algn="ctr">
            <a:noFill/>
            <a:prstDash val="solid"/>
            <a:round/>
            <a:headEnd type="none" w="med" len="med"/>
            <a:tailEnd type="none" w="med" len="med"/>
          </a:ln>
        </p:spPr>
        <p:txBody>
          <a:bodyPr vert="horz" wrap="square" lIns="91440" tIns="45720" rIns="91440" bIns="45720" numCol="1" anchor="b"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highlight>
                <a:srgbClr val="808000"/>
              </a:highlight>
              <a:latin typeface="微软雅黑" panose="020B0503020204020204" charset="-122"/>
              <a:ea typeface="微软雅黑" panose="020B0503020204020204" charset="-122"/>
            </a:endParaRPr>
          </a:p>
        </p:txBody>
      </p:sp>
      <p:sp>
        <p:nvSpPr>
          <p:cNvPr id="15" name="文本框 14"/>
          <p:cNvSpPr txBox="1"/>
          <p:nvPr/>
        </p:nvSpPr>
        <p:spPr>
          <a:xfrm>
            <a:off x="4966970" y="3429000"/>
            <a:ext cx="1420495"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rPr>
              <a:t>柱层析分离</a:t>
            </a:r>
            <a:endParaRPr lang="zh-CN" altLang="en-US">
              <a:latin typeface="微软雅黑" panose="020B0503020204020204" charset="-122"/>
              <a:ea typeface="微软雅黑" panose="020B0503020204020204" charset="-122"/>
            </a:endParaRPr>
          </a:p>
        </p:txBody>
      </p:sp>
      <p:sp>
        <p:nvSpPr>
          <p:cNvPr id="16" name="文本框 15"/>
          <p:cNvSpPr txBox="1"/>
          <p:nvPr/>
        </p:nvSpPr>
        <p:spPr>
          <a:xfrm>
            <a:off x="6550660" y="3645535"/>
            <a:ext cx="935355" cy="3683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a:latin typeface="微软雅黑" panose="020B0503020204020204" charset="-122"/>
                <a:ea typeface="微软雅黑" panose="020B0503020204020204" charset="-122"/>
              </a:rPr>
              <a:t>槲皮素</a:t>
            </a:r>
            <a:endParaRPr lang="zh-CN" altLang="en-US">
              <a:latin typeface="微软雅黑" panose="020B0503020204020204" charset="-122"/>
              <a:ea typeface="微软雅黑" panose="020B0503020204020204" charset="-122"/>
            </a:endParaRPr>
          </a:p>
        </p:txBody>
      </p:sp>
      <p:sp>
        <p:nvSpPr>
          <p:cNvPr id="17" name="文本框 16"/>
          <p:cNvSpPr txBox="1"/>
          <p:nvPr/>
        </p:nvSpPr>
        <p:spPr>
          <a:xfrm>
            <a:off x="3814445" y="4436745"/>
            <a:ext cx="1131570" cy="398780"/>
          </a:xfrm>
          <a:prstGeom prst="rect">
            <a:avLst/>
          </a:prstGeom>
          <a:noFill/>
        </p:spPr>
        <p:txBody>
          <a:bodyPr wrap="square" rtlCol="0" anchor="t">
            <a:spAutoFit/>
          </a:bodyPr>
          <a:p>
            <a:r>
              <a:rPr lang="zh-CN" altLang="en-US" sz="2000" dirty="0">
                <a:solidFill>
                  <a:srgbClr val="FF0000"/>
                </a:solidFill>
                <a:latin typeface="微软雅黑" panose="020B0503020204020204" charset="-122"/>
                <a:ea typeface="微软雅黑" panose="020B0503020204020204" charset="-122"/>
                <a:sym typeface="+mn-ea"/>
              </a:rPr>
              <a:t>组分离</a:t>
            </a:r>
            <a:endParaRPr lang="zh-CN" altLang="en-US" sz="2000" dirty="0">
              <a:solidFill>
                <a:srgbClr val="FF0000"/>
              </a:solidFill>
              <a:latin typeface="微软雅黑" panose="020B0503020204020204" charset="-122"/>
              <a:ea typeface="微软雅黑" panose="020B0503020204020204" charset="-122"/>
              <a:sym typeface="+mn-ea"/>
            </a:endParaRPr>
          </a:p>
        </p:txBody>
      </p:sp>
      <p:sp>
        <p:nvSpPr>
          <p:cNvPr id="18" name="文本框 17"/>
          <p:cNvSpPr txBox="1"/>
          <p:nvPr/>
        </p:nvSpPr>
        <p:spPr>
          <a:xfrm>
            <a:off x="6347460" y="4364990"/>
            <a:ext cx="1452880" cy="398780"/>
          </a:xfrm>
          <a:prstGeom prst="rect">
            <a:avLst/>
          </a:prstGeom>
          <a:noFill/>
        </p:spPr>
        <p:txBody>
          <a:bodyPr wrap="square" rtlCol="0">
            <a:spAutoFit/>
          </a:bodyPr>
          <a:p>
            <a:r>
              <a:rPr lang="zh-CN" altLang="en-US" sz="2000" dirty="0">
                <a:solidFill>
                  <a:srgbClr val="FF0000"/>
                </a:solidFill>
                <a:latin typeface="微软雅黑" panose="020B0503020204020204" charset="-122"/>
                <a:ea typeface="微软雅黑" panose="020B0503020204020204" charset="-122"/>
                <a:sym typeface="+mn-ea"/>
              </a:rPr>
              <a:t>单一分离</a:t>
            </a:r>
            <a:endParaRPr lang="zh-CN" altLang="en-US" sz="2000" dirty="0">
              <a:solidFill>
                <a:srgbClr val="FF0000"/>
              </a:solidFill>
              <a:latin typeface="微软雅黑" panose="020B0503020204020204" charset="-122"/>
              <a:ea typeface="微软雅黑" panose="020B0503020204020204" charset="-122"/>
              <a:sym typeface="+mn-ea"/>
            </a:endParaRPr>
          </a:p>
        </p:txBody>
      </p:sp>
      <p:sp>
        <p:nvSpPr>
          <p:cNvPr id="3" name="灯片编号占位符 2"/>
          <p:cNvSpPr>
            <a:spLocks noGrp="1"/>
          </p:cNvSpPr>
          <p:nvPr>
            <p:ph type="sldNum" sz="quarter" idx="11"/>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
        <p:nvSpPr>
          <p:cNvPr id="8195" name="文本框 1"/>
          <p:cNvSpPr txBox="1"/>
          <p:nvPr>
            <p:custDataLst>
              <p:tags r:id="rId3"/>
            </p:custDataLst>
          </p:nvPr>
        </p:nvSpPr>
        <p:spPr>
          <a:xfrm>
            <a:off x="539750" y="4725035"/>
            <a:ext cx="8293100" cy="1476375"/>
          </a:xfrm>
          <a:prstGeom prst="rect">
            <a:avLst/>
          </a:prstGeom>
          <a:noFill/>
          <a:ln w="9525">
            <a:noFill/>
          </a:ln>
        </p:spPr>
        <p:txBody>
          <a:bodyPr anchor="t">
            <a:spAutoFit/>
          </a:bodyPr>
          <a:p>
            <a:pPr>
              <a:lnSpc>
                <a:spcPct val="150000"/>
              </a:lnSpc>
              <a:buSzTx/>
            </a:pPr>
            <a:r>
              <a:rPr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mn-ea"/>
              </a:rPr>
              <a:t>特点:</a:t>
            </a:r>
            <a:r>
              <a:rPr lang="zh-CN" altLang="en-US" sz="2000" dirty="0">
                <a:latin typeface="微软雅黑" panose="020B0503020204020204" charset="-122"/>
                <a:ea typeface="微软雅黑" panose="020B0503020204020204" charset="-122"/>
                <a:cs typeface="微软雅黑" panose="020B0503020204020204" charset="-122"/>
                <a:sym typeface="+mn-ea"/>
              </a:rPr>
              <a:t> </a:t>
            </a:r>
            <a:endParaRPr lang="en-US" altLang="zh-CN" sz="2000" dirty="0" smtClean="0">
              <a:latin typeface="微软雅黑" panose="020B0503020204020204" charset="-122"/>
              <a:ea typeface="微软雅黑" panose="020B0503020204020204" charset="-122"/>
              <a:cs typeface="微软雅黑" panose="020B0503020204020204" charset="-122"/>
              <a:sym typeface="+mn-ea"/>
            </a:endParaRPr>
          </a:p>
          <a:p>
            <a:pPr>
              <a:lnSpc>
                <a:spcPct val="150000"/>
              </a:lnSpc>
              <a:buSzTx/>
            </a:pPr>
            <a:r>
              <a:rPr lang="zh-CN" altLang="en-US" sz="2000" dirty="0" smtClean="0">
                <a:latin typeface="微软雅黑" panose="020B0503020204020204" charset="-122"/>
                <a:ea typeface="微软雅黑" panose="020B0503020204020204" charset="-122"/>
                <a:cs typeface="微软雅黑" panose="020B0503020204020204" charset="-122"/>
                <a:sym typeface="+mn-ea"/>
              </a:rPr>
              <a:t>分离</a:t>
            </a:r>
            <a:r>
              <a:rPr lang="zh-CN" altLang="en-US" sz="2000" dirty="0">
                <a:latin typeface="微软雅黑" panose="020B0503020204020204" charset="-122"/>
                <a:ea typeface="微软雅黑" panose="020B0503020204020204" charset="-122"/>
                <a:cs typeface="微软雅黑" panose="020B0503020204020204" charset="-122"/>
                <a:sym typeface="+mn-ea"/>
              </a:rPr>
              <a:t>对象种类繁多;分离的目的各不相同;</a:t>
            </a:r>
            <a:endParaRPr lang="zh-CN" altLang="en-US" sz="2000" dirty="0">
              <a:latin typeface="微软雅黑" panose="020B0503020204020204" charset="-122"/>
              <a:ea typeface="微软雅黑" panose="020B0503020204020204" charset="-122"/>
              <a:cs typeface="微软雅黑" panose="020B0503020204020204" charset="-122"/>
            </a:endParaRPr>
          </a:p>
          <a:p>
            <a:pPr>
              <a:lnSpc>
                <a:spcPct val="150000"/>
              </a:lnSpc>
              <a:buSzTx/>
            </a:pPr>
            <a:r>
              <a:rPr lang="zh-CN" altLang="en-US" sz="2000" dirty="0" smtClean="0">
                <a:latin typeface="微软雅黑" panose="020B0503020204020204" charset="-122"/>
                <a:ea typeface="微软雅黑" panose="020B0503020204020204" charset="-122"/>
                <a:cs typeface="微软雅黑" panose="020B0503020204020204" charset="-122"/>
                <a:sym typeface="+mn-ea"/>
              </a:rPr>
              <a:t>分离</a:t>
            </a:r>
            <a:r>
              <a:rPr lang="zh-CN" altLang="en-US" sz="2000" dirty="0">
                <a:latin typeface="微软雅黑" panose="020B0503020204020204" charset="-122"/>
                <a:ea typeface="微软雅黑" panose="020B0503020204020204" charset="-122"/>
                <a:cs typeface="微软雅黑" panose="020B0503020204020204" charset="-122"/>
                <a:sym typeface="+mn-ea"/>
              </a:rPr>
              <a:t>规模差异很大;分离技术形形色色；应用领域极为广泛。</a:t>
            </a:r>
            <a:endParaRPr lang="zh-CN" altLang="en-US"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矩形 1371137"/>
          <p:cNvSpPr/>
          <p:nvPr/>
        </p:nvSpPr>
        <p:spPr>
          <a:xfrm>
            <a:off x="503238" y="1247775"/>
            <a:ext cx="8351837" cy="706755"/>
          </a:xfrm>
          <a:prstGeom prst="rect">
            <a:avLst/>
          </a:prstGeom>
          <a:noFill/>
          <a:ln w="9525">
            <a:noFill/>
          </a:ln>
        </p:spPr>
        <p:txBody>
          <a:bodyPr anchor="t">
            <a:spAutoFit/>
          </a:bodyPr>
          <a:lstStyle/>
          <a:p>
            <a:pPr algn="just">
              <a:lnSpc>
                <a:spcPct val="125000"/>
              </a:lnSpc>
              <a:spcBef>
                <a:spcPct val="20000"/>
              </a:spcBef>
              <a:buSzTx/>
            </a:pPr>
            <a:r>
              <a:rPr lang="zh-CN" altLang="en-US" sz="3200" dirty="0">
                <a:solidFill>
                  <a:srgbClr val="FF3300"/>
                </a:solidFill>
                <a:latin typeface="微软雅黑" panose="020B0503020204020204" charset="-122"/>
                <a:ea typeface="微软雅黑" panose="020B0503020204020204" charset="-122"/>
              </a:rPr>
              <a:t>如何判断能否自发进行？</a:t>
            </a:r>
            <a:endParaRPr lang="zh-CN" altLang="en-US" sz="3200" dirty="0">
              <a:solidFill>
                <a:srgbClr val="FF3300"/>
              </a:solidFill>
              <a:latin typeface="微软雅黑" panose="020B0503020204020204" charset="-122"/>
              <a:ea typeface="微软雅黑" panose="020B0503020204020204" charset="-122"/>
            </a:endParaRPr>
          </a:p>
        </p:txBody>
      </p:sp>
      <p:sp>
        <p:nvSpPr>
          <p:cNvPr id="11266" name="矩形 1371142"/>
          <p:cNvSpPr/>
          <p:nvPr/>
        </p:nvSpPr>
        <p:spPr>
          <a:xfrm>
            <a:off x="395605" y="2997200"/>
            <a:ext cx="8213725" cy="2399665"/>
          </a:xfrm>
          <a:prstGeom prst="rect">
            <a:avLst/>
          </a:prstGeom>
          <a:noFill/>
          <a:ln w="9525">
            <a:noFill/>
          </a:ln>
        </p:spPr>
        <p:txBody>
          <a:bodyPr wrap="square" anchor="t">
            <a:spAutoFit/>
          </a:bodyPr>
          <a:lstStyle/>
          <a:p>
            <a:pPr marL="457200" indent="-457200" algn="just">
              <a:lnSpc>
                <a:spcPct val="150000"/>
              </a:lnSpc>
              <a:buClr>
                <a:srgbClr val="CC00CC"/>
              </a:buClr>
              <a:buSzTx/>
              <a:buFont typeface="Wingdings" panose="05000000000000000000" pitchFamily="2" charset="2"/>
              <a:buChar char="Ø"/>
            </a:pPr>
            <a:r>
              <a:rPr lang="zh-CN" altLang="en-US" sz="2000" dirty="0">
                <a:latin typeface="微软雅黑" panose="020B0503020204020204" charset="-122"/>
                <a:ea typeface="微软雅黑" panose="020B0503020204020204" charset="-122"/>
              </a:rPr>
              <a:t>势能包括各种化学相互作用。</a:t>
            </a:r>
            <a:endParaRPr lang="zh-CN" altLang="en-US" sz="2000" dirty="0">
              <a:latin typeface="微软雅黑" panose="020B0503020204020204" charset="-122"/>
              <a:ea typeface="微软雅黑" panose="020B0503020204020204" charset="-122"/>
            </a:endParaRPr>
          </a:p>
          <a:p>
            <a:pPr marL="457200" indent="-457200" algn="just">
              <a:lnSpc>
                <a:spcPct val="150000"/>
              </a:lnSpc>
              <a:buClr>
                <a:srgbClr val="CC00CC"/>
              </a:buClr>
              <a:buSzTx/>
              <a:buFont typeface="Wingdings" panose="05000000000000000000" pitchFamily="2" charset="2"/>
              <a:buChar char="Ø"/>
            </a:pPr>
            <a:r>
              <a:rPr lang="zh-CN" altLang="en-US" sz="2000" dirty="0">
                <a:latin typeface="微软雅黑" panose="020B0503020204020204" charset="-122"/>
                <a:ea typeface="微软雅黑" panose="020B0503020204020204" charset="-122"/>
              </a:rPr>
              <a:t>均相体系只存在浓度差，熵效应驱使体系自发混合形成均匀体系。</a:t>
            </a:r>
            <a:endParaRPr lang="zh-CN" altLang="en-US" sz="2000" dirty="0">
              <a:latin typeface="微软雅黑" panose="020B0503020204020204" charset="-122"/>
              <a:ea typeface="微软雅黑" panose="020B0503020204020204" charset="-122"/>
            </a:endParaRPr>
          </a:p>
          <a:p>
            <a:pPr marL="457200" indent="-457200" algn="just">
              <a:lnSpc>
                <a:spcPct val="150000"/>
              </a:lnSpc>
              <a:buClr>
                <a:srgbClr val="CC00CC"/>
              </a:buClr>
              <a:buSzTx/>
              <a:buFont typeface="Wingdings" panose="05000000000000000000" pitchFamily="2" charset="2"/>
              <a:buChar char="Ø"/>
            </a:pPr>
            <a:r>
              <a:rPr lang="zh-CN" altLang="en-US" sz="2000" dirty="0">
                <a:latin typeface="微软雅黑" panose="020B0503020204020204" charset="-122"/>
                <a:ea typeface="微软雅黑" panose="020B0503020204020204" charset="-122"/>
              </a:rPr>
              <a:t>非均相体系除浓度差外，还存在相互作用（势能），组分趋向分配在低势能相。</a:t>
            </a:r>
            <a:endParaRPr lang="en-US" altLang="zh-CN" sz="2000" dirty="0">
              <a:latin typeface="微软雅黑" panose="020B0503020204020204" charset="-122"/>
              <a:ea typeface="微软雅黑" panose="020B0503020204020204" charset="-122"/>
            </a:endParaRPr>
          </a:p>
          <a:p>
            <a:pPr marL="457200" indent="-457200" algn="just">
              <a:lnSpc>
                <a:spcPct val="150000"/>
              </a:lnSpc>
              <a:buClr>
                <a:srgbClr val="CC00CC"/>
              </a:buClr>
              <a:buSzTx/>
              <a:buFont typeface="Wingdings" panose="05000000000000000000" pitchFamily="2" charset="2"/>
              <a:buChar char="Ø"/>
            </a:pPr>
            <a:r>
              <a:rPr lang="zh-CN" altLang="en-US" sz="2000" dirty="0">
                <a:latin typeface="微软雅黑" panose="020B0503020204020204" charset="-122"/>
                <a:ea typeface="微软雅黑" panose="020B0503020204020204" charset="-122"/>
              </a:rPr>
              <a:t>混合或分离过程中体系总自由能降低，则混合或分离可以自发进行。</a:t>
            </a:r>
            <a:endParaRPr lang="zh-CN" altLang="en-US" sz="2000" dirty="0">
              <a:latin typeface="微软雅黑" panose="020B0503020204020204" charset="-122"/>
              <a:ea typeface="微软雅黑" panose="020B0503020204020204" charset="-122"/>
            </a:endParaRPr>
          </a:p>
        </p:txBody>
      </p:sp>
      <p:sp>
        <p:nvSpPr>
          <p:cNvPr id="11267" name="灯片编号占位符 1"/>
          <p:cNvSpPr>
            <a:spLocks noGrp="1"/>
          </p:cNvSpPr>
          <p:nvPr>
            <p:ph type="sldNum" sz="quarter" idx="11"/>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5pPr>
          </a:lstStyle>
          <a:p>
            <a:pPr lvl="0" algn="r">
              <a:buSzTx/>
            </a:pPr>
            <a:fld id="{9A0DB2DC-4C9A-4742-B13C-FB6460FD3503}" type="slidenum">
              <a:rPr lang="zh-CN" altLang="en-US" sz="1000" b="0" dirty="0">
                <a:ea typeface="宋体" panose="02010600030101010101" pitchFamily="2" charset="-122"/>
              </a:rPr>
            </a:fld>
            <a:endParaRPr lang="zh-CN" altLang="en-US" sz="1000" b="0" dirty="0">
              <a:latin typeface="Times New Roman" panose="02020603050405020304" pitchFamily="18" charset="0"/>
              <a:ea typeface="宋体" panose="02010600030101010101" pitchFamily="2" charset="-122"/>
            </a:endParaRPr>
          </a:p>
        </p:txBody>
      </p:sp>
      <p:sp>
        <p:nvSpPr>
          <p:cNvPr id="11269" name="TextBox 6"/>
          <p:cNvSpPr txBox="1"/>
          <p:nvPr/>
        </p:nvSpPr>
        <p:spPr>
          <a:xfrm>
            <a:off x="1331913" y="404813"/>
            <a:ext cx="3243262" cy="583565"/>
          </a:xfrm>
          <a:prstGeom prst="rect">
            <a:avLst/>
          </a:prstGeom>
          <a:noFill/>
          <a:ln w="9525">
            <a:noFill/>
          </a:ln>
        </p:spPr>
        <p:txBody>
          <a:bodyPr anchor="t">
            <a:spAutoFit/>
          </a:bodyPr>
          <a:lstStyle/>
          <a:p>
            <a:pPr>
              <a:buSzTx/>
            </a:pPr>
            <a:r>
              <a:rPr lang="en-US" altLang="zh-CN" sz="3200" dirty="0">
                <a:latin typeface="微软雅黑" panose="020B0503020204020204" charset="-122"/>
                <a:ea typeface="微软雅黑" panose="020B0503020204020204" charset="-122"/>
                <a:cs typeface="微软雅黑" panose="020B0503020204020204" charset="-122"/>
              </a:rPr>
              <a:t>1.2 </a:t>
            </a:r>
            <a:r>
              <a:rPr lang="zh-CN" altLang="en-US" sz="3200" dirty="0">
                <a:latin typeface="微软雅黑" panose="020B0503020204020204" charset="-122"/>
                <a:ea typeface="微软雅黑" panose="020B0503020204020204" charset="-122"/>
                <a:cs typeface="微软雅黑" panose="020B0503020204020204" charset="-122"/>
              </a:rPr>
              <a:t>分离过程</a:t>
            </a:r>
            <a:endParaRPr lang="zh-CN" altLang="en-US" sz="3200" dirty="0">
              <a:latin typeface="微软雅黑" panose="020B0503020204020204" charset="-122"/>
              <a:ea typeface="微软雅黑" panose="020B0503020204020204" charset="-122"/>
              <a:cs typeface="微软雅黑" panose="020B0503020204020204" charset="-122"/>
            </a:endParaRPr>
          </a:p>
        </p:txBody>
      </p:sp>
      <p:sp>
        <p:nvSpPr>
          <p:cNvPr id="21516" name="文本框 21515"/>
          <p:cNvSpPr txBox="1"/>
          <p:nvPr/>
        </p:nvSpPr>
        <p:spPr>
          <a:xfrm>
            <a:off x="744538" y="2088833"/>
            <a:ext cx="7921625" cy="645160"/>
          </a:xfrm>
          <a:prstGeom prst="rect">
            <a:avLst/>
          </a:prstGeom>
          <a:noFill/>
          <a:ln w="9525">
            <a:noFill/>
          </a:ln>
        </p:spPr>
        <p:txBody>
          <a:bodyPr>
            <a:spAutoFit/>
          </a:bodyPr>
          <a:p>
            <a:pPr algn="l">
              <a:spcBef>
                <a:spcPct val="50000"/>
              </a:spcBef>
            </a:pPr>
            <a:r>
              <a:rPr lang="zh-CN" altLang="en-US" sz="3600" b="1">
                <a:solidFill>
                  <a:srgbClr val="000000"/>
                </a:solidFill>
                <a:latin typeface="Times New Roman" panose="02020603050405020304" pitchFamily="18" charset="0"/>
                <a:ea typeface="楷体" panose="02010609060101010101" pitchFamily="49" charset="-122"/>
              </a:rPr>
              <a:t> </a:t>
            </a:r>
            <a:r>
              <a:rPr lang="en-US" altLang="zh-CN" sz="3200" b="1">
                <a:solidFill>
                  <a:srgbClr val="000000"/>
                </a:solidFill>
                <a:latin typeface="Times New Roman" panose="02020603050405020304" pitchFamily="18" charset="0"/>
                <a:ea typeface="楷体" panose="02010609060101010101" pitchFamily="49" charset="-122"/>
              </a:rPr>
              <a:t>G</a:t>
            </a:r>
            <a:r>
              <a:rPr lang="zh-CN" altLang="en-US" sz="3200" b="1" baseline="-25000" dirty="0">
                <a:solidFill>
                  <a:srgbClr val="000000"/>
                </a:solidFill>
                <a:latin typeface="Times New Roman" panose="02020603050405020304" pitchFamily="18" charset="0"/>
                <a:ea typeface="楷体" panose="02010609060101010101" pitchFamily="49" charset="-122"/>
              </a:rPr>
              <a:t>总</a:t>
            </a:r>
            <a:r>
              <a:rPr lang="en-US" altLang="zh-CN" sz="3200" b="1">
                <a:solidFill>
                  <a:srgbClr val="000000"/>
                </a:solidFill>
                <a:latin typeface="Times New Roman" panose="02020603050405020304" pitchFamily="18" charset="0"/>
                <a:ea typeface="楷体" panose="02010609060101010101" pitchFamily="49" charset="-122"/>
              </a:rPr>
              <a:t>= </a:t>
            </a:r>
            <a:r>
              <a:rPr lang="zh-CN" altLang="en-US" sz="3200" b="1" dirty="0">
                <a:solidFill>
                  <a:srgbClr val="000000"/>
                </a:solidFill>
                <a:latin typeface="Times New Roman" panose="02020603050405020304" pitchFamily="18" charset="0"/>
                <a:ea typeface="楷体" panose="02010609060101010101" pitchFamily="49" charset="-122"/>
              </a:rPr>
              <a:t>势能差 </a:t>
            </a:r>
            <a:r>
              <a:rPr lang="en-US" altLang="zh-CN" sz="3200" b="1">
                <a:solidFill>
                  <a:srgbClr val="000000"/>
                </a:solidFill>
                <a:latin typeface="Times New Roman" panose="02020603050405020304" pitchFamily="18" charset="0"/>
                <a:ea typeface="楷体" panose="02010609060101010101" pitchFamily="49" charset="-122"/>
              </a:rPr>
              <a:t>+ </a:t>
            </a:r>
            <a:r>
              <a:rPr lang="zh-CN" altLang="en-US" sz="3200" b="1" dirty="0">
                <a:solidFill>
                  <a:srgbClr val="000000"/>
                </a:solidFill>
                <a:latin typeface="Times New Roman" panose="02020603050405020304" pitchFamily="18" charset="0"/>
                <a:ea typeface="楷体" panose="02010609060101010101" pitchFamily="49" charset="-122"/>
              </a:rPr>
              <a:t>熵项</a:t>
            </a:r>
            <a:r>
              <a:rPr lang="en-US" altLang="zh-CN" sz="3200" b="1">
                <a:solidFill>
                  <a:srgbClr val="000000"/>
                </a:solidFill>
                <a:latin typeface="Times New Roman" panose="02020603050405020304" pitchFamily="18" charset="0"/>
                <a:ea typeface="楷体" panose="02010609060101010101" pitchFamily="49" charset="-122"/>
              </a:rPr>
              <a:t>= </a:t>
            </a:r>
            <a:r>
              <a:rPr lang="en-US" altLang="zh-CN" sz="3200" b="1" i="1" dirty="0" err="1">
                <a:solidFill>
                  <a:srgbClr val="000000"/>
                </a:solidFill>
                <a:latin typeface="Times New Roman" panose="02020603050405020304" pitchFamily="18" charset="0"/>
              </a:rPr>
              <a:t>μ</a:t>
            </a:r>
            <a:r>
              <a:rPr lang="en-US" altLang="zh-CN" sz="3200" b="1" baseline="-25000" dirty="0" err="1">
                <a:solidFill>
                  <a:srgbClr val="000000"/>
                </a:solidFill>
                <a:latin typeface="Times New Roman" panose="02020603050405020304" pitchFamily="18" charset="0"/>
              </a:rPr>
              <a:t>i</a:t>
            </a:r>
            <a:r>
              <a:rPr lang="en-US" altLang="zh-CN" sz="3200" b="1">
                <a:solidFill>
                  <a:srgbClr val="000000"/>
                </a:solidFill>
                <a:latin typeface="Times New Roman" panose="02020603050405020304" pitchFamily="18" charset="0"/>
              </a:rPr>
              <a:t>  +  RT </a:t>
            </a:r>
            <a:r>
              <a:rPr lang="en-US" altLang="zh-CN" sz="3200" b="1" dirty="0" err="1">
                <a:solidFill>
                  <a:srgbClr val="000000"/>
                </a:solidFill>
                <a:latin typeface="Times New Roman" panose="02020603050405020304" pitchFamily="18" charset="0"/>
              </a:rPr>
              <a:t>ln</a:t>
            </a:r>
            <a:r>
              <a:rPr lang="en-US" altLang="zh-CN" sz="3200" b="1" i="1" dirty="0" err="1">
                <a:solidFill>
                  <a:srgbClr val="000000"/>
                </a:solidFill>
                <a:latin typeface="Times New Roman" panose="02020603050405020304" pitchFamily="18" charset="0"/>
              </a:rPr>
              <a:t>α</a:t>
            </a:r>
            <a:r>
              <a:rPr lang="en-US" altLang="zh-CN" sz="3200" b="1" baseline="-25000" dirty="0" err="1">
                <a:solidFill>
                  <a:srgbClr val="000000"/>
                </a:solidFill>
                <a:latin typeface="Times New Roman" panose="02020603050405020304" pitchFamily="18" charset="0"/>
              </a:rPr>
              <a:t>i</a:t>
            </a:r>
            <a:endParaRPr lang="en-US" altLang="zh-CN" sz="3200" b="1" baseline="-25000">
              <a:solidFill>
                <a:srgbClr val="000000"/>
              </a:solidFill>
              <a:latin typeface="Times New Roman" panose="02020603050405020304" pitchFamily="18" charset="0"/>
            </a:endParaRPr>
          </a:p>
        </p:txBody>
      </p:sp>
    </p:spTree>
  </p:cSld>
  <p:clrMapOvr>
    <a:masterClrMapping/>
  </p:clrMapOvr>
  <p:transition>
    <p:cover dir="l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92" name="图片 20491"/>
          <p:cNvPicPr>
            <a:picLocks noChangeAspect="1"/>
          </p:cNvPicPr>
          <p:nvPr>
            <p:custDataLst>
              <p:tags r:id="rId1"/>
            </p:custDataLst>
          </p:nvPr>
        </p:nvPicPr>
        <p:blipFill>
          <a:blip r:embed="rId2"/>
          <a:stretch>
            <a:fillRect/>
          </a:stretch>
        </p:blipFill>
        <p:spPr>
          <a:xfrm>
            <a:off x="683578" y="2997200"/>
            <a:ext cx="4321175" cy="3743325"/>
          </a:xfrm>
          <a:prstGeom prst="rect">
            <a:avLst/>
          </a:prstGeom>
          <a:noFill/>
          <a:ln w="9525">
            <a:noFill/>
          </a:ln>
        </p:spPr>
      </p:pic>
      <p:sp>
        <p:nvSpPr>
          <p:cNvPr id="20495" name="文本框 20494"/>
          <p:cNvSpPr txBox="1"/>
          <p:nvPr>
            <p:custDataLst>
              <p:tags r:id="rId3"/>
            </p:custDataLst>
          </p:nvPr>
        </p:nvSpPr>
        <p:spPr>
          <a:xfrm>
            <a:off x="3564890" y="3284538"/>
            <a:ext cx="1295400" cy="914400"/>
          </a:xfrm>
          <a:prstGeom prst="rect">
            <a:avLst/>
          </a:prstGeom>
          <a:noFill/>
          <a:ln w="9525">
            <a:noFill/>
          </a:ln>
        </p:spPr>
        <p:txBody>
          <a:bodyPr>
            <a:spAutoFit/>
          </a:bodyPr>
          <a:p>
            <a:pPr>
              <a:spcBef>
                <a:spcPct val="50000"/>
              </a:spcBef>
            </a:pPr>
            <a:endParaRPr dirty="0">
              <a:latin typeface="微软雅黑" panose="020B0503020204020204" charset="-122"/>
              <a:ea typeface="微软雅黑" panose="020B0503020204020204" charset="-122"/>
            </a:endParaRPr>
          </a:p>
        </p:txBody>
      </p:sp>
      <p:sp>
        <p:nvSpPr>
          <p:cNvPr id="20496" name="文本框 20495"/>
          <p:cNvSpPr txBox="1"/>
          <p:nvPr>
            <p:custDataLst>
              <p:tags r:id="rId4"/>
            </p:custDataLst>
          </p:nvPr>
        </p:nvSpPr>
        <p:spPr>
          <a:xfrm>
            <a:off x="5076825" y="4293870"/>
            <a:ext cx="2690495" cy="1322070"/>
          </a:xfrm>
          <a:prstGeom prst="rect">
            <a:avLst/>
          </a:prstGeom>
          <a:noFill/>
          <a:ln w="9525">
            <a:noFill/>
          </a:ln>
        </p:spPr>
        <p:txBody>
          <a:bodyPr wrap="square">
            <a:spAutoFit/>
          </a:bodyPr>
          <a:p>
            <a:pPr>
              <a:spcBef>
                <a:spcPct val="50000"/>
              </a:spcBef>
            </a:pPr>
            <a:r>
              <a:rPr lang="zh-CN" altLang="en-US" sz="2000" dirty="0">
                <a:solidFill>
                  <a:srgbClr val="000000"/>
                </a:solidFill>
                <a:latin typeface="微软雅黑" panose="020B0503020204020204" charset="-122"/>
                <a:ea typeface="微软雅黑" panose="020B0503020204020204" charset="-122"/>
              </a:rPr>
              <a:t>浓度差（熵效应）</a:t>
            </a:r>
            <a:endParaRPr lang="zh-CN" altLang="en-US" sz="2000" dirty="0">
              <a:solidFill>
                <a:srgbClr val="000000"/>
              </a:solidFill>
              <a:latin typeface="微软雅黑" panose="020B0503020204020204" charset="-122"/>
              <a:ea typeface="微软雅黑" panose="020B0503020204020204" charset="-122"/>
            </a:endParaRPr>
          </a:p>
          <a:p>
            <a:pPr>
              <a:spcBef>
                <a:spcPct val="50000"/>
              </a:spcBef>
            </a:pPr>
            <a:r>
              <a:rPr lang="zh-CN" altLang="en-US" sz="2000" dirty="0">
                <a:solidFill>
                  <a:srgbClr val="000000"/>
                </a:solidFill>
                <a:latin typeface="微软雅黑" panose="020B0503020204020204" charset="-122"/>
                <a:ea typeface="微软雅黑" panose="020B0503020204020204" charset="-122"/>
              </a:rPr>
              <a:t>疏水相互作用势能</a:t>
            </a:r>
            <a:endParaRPr lang="zh-CN" altLang="en-US" sz="2000" dirty="0">
              <a:solidFill>
                <a:srgbClr val="000000"/>
              </a:solidFill>
              <a:latin typeface="微软雅黑" panose="020B0503020204020204" charset="-122"/>
              <a:ea typeface="微软雅黑" panose="020B0503020204020204" charset="-122"/>
            </a:endParaRPr>
          </a:p>
          <a:p>
            <a:pPr>
              <a:spcBef>
                <a:spcPct val="50000"/>
              </a:spcBef>
            </a:pPr>
            <a:r>
              <a:rPr lang="zh-CN" altLang="en-US" sz="2000" dirty="0">
                <a:solidFill>
                  <a:srgbClr val="000000"/>
                </a:solidFill>
                <a:latin typeface="微软雅黑" panose="020B0503020204020204" charset="-122"/>
                <a:ea typeface="微软雅黑" panose="020B0503020204020204" charset="-122"/>
              </a:rPr>
              <a:t>密度差（重力势能）</a:t>
            </a:r>
            <a:endParaRPr lang="zh-CN" altLang="en-US" sz="2000">
              <a:solidFill>
                <a:srgbClr val="000000"/>
              </a:solidFill>
              <a:latin typeface="微软雅黑" panose="020B0503020204020204" charset="-122"/>
              <a:ea typeface="微软雅黑" panose="020B0503020204020204" charset="-122"/>
            </a:endParaRPr>
          </a:p>
        </p:txBody>
      </p:sp>
      <p:sp>
        <p:nvSpPr>
          <p:cNvPr id="10244" name="TextBox 5"/>
          <p:cNvSpPr txBox="1"/>
          <p:nvPr>
            <p:custDataLst>
              <p:tags r:id="rId5"/>
            </p:custDataLst>
          </p:nvPr>
        </p:nvSpPr>
        <p:spPr>
          <a:xfrm>
            <a:off x="1331913" y="404813"/>
            <a:ext cx="3243262" cy="583565"/>
          </a:xfrm>
          <a:prstGeom prst="rect">
            <a:avLst/>
          </a:prstGeom>
          <a:noFill/>
          <a:ln w="9525">
            <a:noFill/>
          </a:ln>
        </p:spPr>
        <p:txBody>
          <a:bodyPr anchor="t">
            <a:spAutoFit/>
          </a:bodyPr>
          <a:p>
            <a:pPr>
              <a:buSzTx/>
            </a:pPr>
            <a:r>
              <a:rPr lang="en-US" altLang="zh-CN" sz="3200" dirty="0">
                <a:latin typeface="微软雅黑" panose="020B0503020204020204" charset="-122"/>
                <a:ea typeface="微软雅黑" panose="020B0503020204020204" charset="-122"/>
                <a:cs typeface="微软雅黑" panose="020B0503020204020204" charset="-122"/>
              </a:rPr>
              <a:t>1.2 </a:t>
            </a:r>
            <a:r>
              <a:rPr lang="zh-CN" altLang="en-US" sz="3200" dirty="0">
                <a:latin typeface="微软雅黑" panose="020B0503020204020204" charset="-122"/>
                <a:ea typeface="微软雅黑" panose="020B0503020204020204" charset="-122"/>
                <a:cs typeface="微软雅黑" panose="020B0503020204020204" charset="-122"/>
              </a:rPr>
              <a:t>分离过程</a:t>
            </a:r>
            <a:endParaRPr lang="zh-CN" altLang="en-US" sz="320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04190" y="1268730"/>
            <a:ext cx="7334885" cy="1599565"/>
          </a:xfrm>
          <a:prstGeom prst="rect">
            <a:avLst/>
          </a:prstGeom>
          <a:noFill/>
        </p:spPr>
        <p:txBody>
          <a:bodyPr wrap="square" rtlCol="0" anchor="t">
            <a:spAutoFit/>
          </a:bodyPr>
          <a:p>
            <a:pPr marL="457200" marR="0" lvl="0" indent="-457200" algn="just" defTabSz="914400" rtl="0" eaLnBrk="1" fontAlgn="base" latinLnBrk="0" hangingPunct="1">
              <a:lnSpc>
                <a:spcPct val="125000"/>
              </a:lnSpc>
              <a:spcBef>
                <a:spcPct val="20000"/>
              </a:spcBef>
              <a:spcAft>
                <a:spcPct val="0"/>
              </a:spcAft>
              <a:buClrTx/>
              <a:buSzTx/>
              <a:buFontTx/>
              <a:buNone/>
              <a:defRPr/>
            </a:pPr>
            <a:r>
              <a:rPr lang="zh-CN" altLang="en-US" sz="3200">
                <a:ln>
                  <a:noFill/>
                </a:ln>
                <a:solidFill>
                  <a:srgbClr val="FF3300"/>
                </a:solidFill>
                <a:effectLst/>
                <a:uLnTx/>
                <a:uFillTx/>
                <a:latin typeface="微软雅黑" panose="020B0503020204020204" charset="-122"/>
                <a:ea typeface="微软雅黑" panose="020B0503020204020204" charset="-122"/>
                <a:cs typeface="微软雅黑" panose="020B0503020204020204" charset="-122"/>
                <a:sym typeface="+mn-ea"/>
              </a:rPr>
              <a:t>分离过程的本质：</a:t>
            </a:r>
            <a:endParaRPr kumimoji="0" lang="zh-CN" altLang="en-US" sz="3200" b="1" i="0" u="none" strike="noStrike" kern="1200" cap="none" spc="0" normalizeH="0" baseline="0" noProof="1">
              <a:ln>
                <a:noFill/>
              </a:ln>
              <a:solidFill>
                <a:srgbClr val="FF3300"/>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just" defTabSz="914400" rtl="0" eaLnBrk="1" fontAlgn="base" latinLnBrk="0" hangingPunct="1">
              <a:lnSpc>
                <a:spcPct val="125000"/>
              </a:lnSpc>
              <a:spcBef>
                <a:spcPct val="20000"/>
              </a:spcBef>
              <a:spcAft>
                <a:spcPct val="0"/>
              </a:spcAft>
              <a:buClr>
                <a:schemeClr val="tx2"/>
              </a:buClr>
              <a:buSzTx/>
              <a:buFontTx/>
              <a:buNone/>
              <a:defRPr/>
            </a:pPr>
            <a:r>
              <a:rPr lang="zh-CN" altLang="en-US" sz="2000">
                <a:ln>
                  <a:noFill/>
                </a:ln>
                <a:solidFill>
                  <a:srgbClr val="0000FF"/>
                </a:solidFill>
                <a:effectLst/>
                <a:uLnTx/>
                <a:uFillTx/>
                <a:latin typeface="微软雅黑" panose="020B0503020204020204" charset="-122"/>
                <a:ea typeface="微软雅黑" panose="020B0503020204020204" charset="-122"/>
                <a:cs typeface="微软雅黑" panose="020B0503020204020204" charset="-122"/>
                <a:sym typeface="+mn-ea"/>
              </a:rPr>
              <a:t>例</a:t>
            </a:r>
            <a:r>
              <a:rPr lang="en-US" altLang="zh-CN" sz="2000">
                <a:ln>
                  <a:noFill/>
                </a:ln>
                <a:solidFill>
                  <a:srgbClr val="0000FF"/>
                </a:solidFill>
                <a:effectLst/>
                <a:uLnTx/>
                <a:uFillTx/>
                <a:latin typeface="微软雅黑" panose="020B0503020204020204" charset="-122"/>
                <a:ea typeface="微软雅黑" panose="020B0503020204020204" charset="-122"/>
                <a:cs typeface="微软雅黑" panose="020B0503020204020204" charset="-122"/>
                <a:sym typeface="+mn-ea"/>
              </a:rPr>
              <a:t>1. </a:t>
            </a:r>
            <a:r>
              <a:rPr lang="zh-CN" altLang="en-US" sz="2000">
                <a:ln>
                  <a:noFill/>
                </a:ln>
                <a:effectLst/>
                <a:uLnTx/>
                <a:uFillTx/>
                <a:latin typeface="微软雅黑" panose="020B0503020204020204" charset="-122"/>
                <a:ea typeface="微软雅黑" panose="020B0503020204020204" charset="-122"/>
                <a:cs typeface="微软雅黑" panose="020B0503020204020204" charset="-122"/>
                <a:sym typeface="+mn-ea"/>
              </a:rPr>
              <a:t>蔗糖</a:t>
            </a:r>
            <a:r>
              <a:rPr lang="en-US" altLang="zh-CN" sz="2000">
                <a:ln>
                  <a:noFill/>
                </a:ln>
                <a:effectLst/>
                <a:uLnTx/>
                <a:uFillTx/>
                <a:latin typeface="微软雅黑" panose="020B0503020204020204" charset="-122"/>
                <a:ea typeface="微软雅黑" panose="020B0503020204020204" charset="-122"/>
                <a:cs typeface="微软雅黑" panose="020B0503020204020204" charset="-122"/>
                <a:sym typeface="+mn-ea"/>
              </a:rPr>
              <a:t>-</a:t>
            </a:r>
            <a:r>
              <a:rPr lang="zh-CN" altLang="en-US" sz="2000">
                <a:ln>
                  <a:noFill/>
                </a:ln>
                <a:effectLst/>
                <a:uLnTx/>
                <a:uFillTx/>
                <a:latin typeface="微软雅黑" panose="020B0503020204020204" charset="-122"/>
                <a:ea typeface="微软雅黑" panose="020B0503020204020204" charset="-122"/>
                <a:cs typeface="微软雅黑" panose="020B0503020204020204" charset="-122"/>
                <a:sym typeface="+mn-ea"/>
              </a:rPr>
              <a:t>水：溶解（自发混合），蒸发制糖（分离，需做功）；</a:t>
            </a:r>
            <a:endParaRPr kumimoji="0" lang="zh-CN" altLang="en-US" sz="20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just" defTabSz="914400" rtl="0" eaLnBrk="1" fontAlgn="base" latinLnBrk="0" hangingPunct="1">
              <a:lnSpc>
                <a:spcPct val="125000"/>
              </a:lnSpc>
              <a:spcBef>
                <a:spcPct val="20000"/>
              </a:spcBef>
              <a:spcAft>
                <a:spcPct val="0"/>
              </a:spcAft>
              <a:buClr>
                <a:schemeClr val="tx2"/>
              </a:buClr>
              <a:buSzTx/>
              <a:buFontTx/>
              <a:buNone/>
              <a:defRPr/>
            </a:pPr>
            <a:r>
              <a:rPr lang="zh-CN" altLang="en-US" sz="2000">
                <a:ln>
                  <a:noFill/>
                </a:ln>
                <a:solidFill>
                  <a:srgbClr val="0000FF"/>
                </a:solidFill>
                <a:effectLst/>
                <a:uLnTx/>
                <a:uFillTx/>
                <a:latin typeface="微软雅黑" panose="020B0503020204020204" charset="-122"/>
                <a:ea typeface="微软雅黑" panose="020B0503020204020204" charset="-122"/>
                <a:cs typeface="微软雅黑" panose="020B0503020204020204" charset="-122"/>
                <a:sym typeface="+mn-ea"/>
              </a:rPr>
              <a:t>例</a:t>
            </a:r>
            <a:r>
              <a:rPr lang="en-US" altLang="zh-CN" sz="2000">
                <a:ln>
                  <a:noFill/>
                </a:ln>
                <a:solidFill>
                  <a:srgbClr val="0000FF"/>
                </a:solidFill>
                <a:effectLst/>
                <a:uLnTx/>
                <a:uFillTx/>
                <a:latin typeface="微软雅黑" panose="020B0503020204020204" charset="-122"/>
                <a:ea typeface="微软雅黑" panose="020B0503020204020204" charset="-122"/>
                <a:cs typeface="微软雅黑" panose="020B0503020204020204" charset="-122"/>
                <a:sym typeface="+mn-ea"/>
              </a:rPr>
              <a:t>2. </a:t>
            </a:r>
            <a:r>
              <a:rPr lang="zh-CN" altLang="en-US" sz="2000">
                <a:ln>
                  <a:noFill/>
                </a:ln>
                <a:effectLst/>
                <a:uLnTx/>
                <a:uFillTx/>
                <a:latin typeface="微软雅黑" panose="020B0503020204020204" charset="-122"/>
                <a:ea typeface="微软雅黑" panose="020B0503020204020204" charset="-122"/>
                <a:cs typeface="微软雅黑" panose="020B0503020204020204" charset="-122"/>
                <a:sym typeface="+mn-ea"/>
              </a:rPr>
              <a:t>油</a:t>
            </a:r>
            <a:r>
              <a:rPr lang="en-US" altLang="zh-CN" sz="2000">
                <a:ln>
                  <a:noFill/>
                </a:ln>
                <a:effectLst/>
                <a:uLnTx/>
                <a:uFillTx/>
                <a:latin typeface="微软雅黑" panose="020B0503020204020204" charset="-122"/>
                <a:ea typeface="微软雅黑" panose="020B0503020204020204" charset="-122"/>
                <a:cs typeface="微软雅黑" panose="020B0503020204020204" charset="-122"/>
                <a:sym typeface="+mn-ea"/>
              </a:rPr>
              <a:t>-</a:t>
            </a:r>
            <a:r>
              <a:rPr lang="zh-CN" altLang="en-US" sz="2000">
                <a:ln>
                  <a:noFill/>
                </a:ln>
                <a:effectLst/>
                <a:uLnTx/>
                <a:uFillTx/>
                <a:latin typeface="微软雅黑" panose="020B0503020204020204" charset="-122"/>
                <a:ea typeface="微软雅黑" panose="020B0503020204020204" charset="-122"/>
                <a:cs typeface="微软雅黑" panose="020B0503020204020204" charset="-122"/>
                <a:sym typeface="+mn-ea"/>
              </a:rPr>
              <a:t>水：溶解难，做功能混合乳化，放置油水自然分离；</a:t>
            </a:r>
            <a:endParaRPr lang="zh-CN" altLang="en-US" sz="2000">
              <a:ln>
                <a:noFill/>
              </a:ln>
              <a:effectLst/>
              <a:uLnTx/>
              <a:uFillTx/>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p:cover dir="l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0114" name="矩形 1370113"/>
          <p:cNvSpPr/>
          <p:nvPr/>
        </p:nvSpPr>
        <p:spPr>
          <a:xfrm>
            <a:off x="523875" y="1176338"/>
            <a:ext cx="8351838" cy="922020"/>
          </a:xfrm>
          <a:prstGeom prst="rect">
            <a:avLst/>
          </a:prstGeom>
          <a:noFill/>
          <a:ln w="9525">
            <a:noFill/>
          </a:ln>
        </p:spPr>
        <p:txBody>
          <a:bodyPr>
            <a:spAutoFit/>
          </a:bodyPr>
          <a:lstStyle/>
          <a:p>
            <a:pPr marL="0" marR="0" lvl="0" indent="0" algn="just" defTabSz="914400" rtl="0" eaLnBrk="1" fontAlgn="base" latinLnBrk="0" hangingPunct="1">
              <a:lnSpc>
                <a:spcPct val="125000"/>
              </a:lnSpc>
              <a:spcBef>
                <a:spcPct val="20000"/>
              </a:spcBef>
              <a:spcAft>
                <a:spcPct val="0"/>
              </a:spcAft>
              <a:buClr>
                <a:schemeClr val="tx2"/>
              </a:buClr>
              <a:buSzTx/>
              <a:buFontTx/>
              <a:buNone/>
              <a:defRPr/>
            </a:pPr>
            <a:r>
              <a:rPr kumimoji="0" lang="en-US" altLang="zh-CN" sz="2000" b="1" i="0" u="none" strike="noStrike" kern="1200" cap="none" spc="0" normalizeH="0" baseline="0" noProof="1">
                <a:ln>
                  <a:noFill/>
                </a:ln>
                <a:solidFill>
                  <a:srgbClr val="0000FF"/>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000" b="1" i="0" u="none" strike="noStrike" kern="1200" cap="none" spc="0" normalizeH="0" baseline="0" noProof="1">
                <a:ln>
                  <a:noFill/>
                </a:ln>
                <a:solidFill>
                  <a:srgbClr val="0000FF"/>
                </a:solidFill>
                <a:effectLst/>
                <a:uLnTx/>
                <a:uFillTx/>
                <a:latin typeface="Times New Roman" panose="02020603050405020304" pitchFamily="18" charset="0"/>
                <a:ea typeface="微软雅黑" panose="020B0503020204020204" charset="-122"/>
                <a:cs typeface="Times New Roman" panose="02020603050405020304" pitchFamily="18" charset="0"/>
              </a:rPr>
              <a:t>例</a:t>
            </a:r>
            <a:r>
              <a:rPr kumimoji="0" lang="en-US" altLang="zh-CN" sz="2000" b="1" i="0" u="none" strike="noStrike" kern="1200" cap="none" spc="0" normalizeH="0" baseline="0" noProof="1">
                <a:ln>
                  <a:noFill/>
                </a:ln>
                <a:solidFill>
                  <a:srgbClr val="0000FF"/>
                </a:solidFill>
                <a:effectLst/>
                <a:uLnTx/>
                <a:uFillTx/>
                <a:latin typeface="Times New Roman" panose="02020603050405020304" pitchFamily="18" charset="0"/>
                <a:ea typeface="微软雅黑" panose="020B0503020204020204" charset="-122"/>
                <a:cs typeface="Times New Roman" panose="02020603050405020304" pitchFamily="18" charset="0"/>
              </a:rPr>
              <a:t>3</a:t>
            </a:r>
            <a:r>
              <a:rPr kumimoji="0" lang="zh-CN" altLang="en-US" sz="2000" b="1" i="0" u="none" strike="noStrike" kern="1200" cap="none" spc="0" normalizeH="0" baseline="0" noProof="1">
                <a:ln>
                  <a:noFill/>
                </a:ln>
                <a:solidFill>
                  <a:srgbClr val="0000FF"/>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000" b="1" i="0" u="none" strike="noStrike" kern="1200" cap="none" spc="0" normalizeH="0" baseline="0" noProof="1">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Fe</a:t>
            </a:r>
            <a:r>
              <a:rPr kumimoji="0" lang="en-US" altLang="zh-CN" sz="2000" b="1" i="0" u="none" strike="noStrike" kern="1200" cap="none" spc="0" normalizeH="0" baseline="30000" noProof="1">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3+</a:t>
            </a:r>
            <a:r>
              <a:rPr kumimoji="0" lang="zh-CN" altLang="en-US" sz="2000" b="1" i="0" u="none" strike="noStrike" kern="1200" cap="none" spc="0" normalizeH="0" baseline="0" noProof="1">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2000" b="1" i="0" u="none" strike="noStrike" kern="1200" cap="none" spc="0" normalizeH="0" baseline="0" noProof="1">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Ti</a:t>
            </a:r>
            <a:r>
              <a:rPr kumimoji="0" lang="en-US" altLang="zh-CN" sz="2000" b="1" i="0" u="none" strike="noStrike" kern="1200" cap="none" spc="0" normalizeH="0" baseline="30000" noProof="1">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4+</a:t>
            </a:r>
            <a:r>
              <a:rPr kumimoji="0" lang="zh-CN" altLang="en-US" sz="2000" b="1" i="0" u="none" strike="noStrike" kern="1200" cap="none" spc="0" normalizeH="0" baseline="0" noProof="1">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的</a:t>
            </a:r>
            <a:r>
              <a:rPr kumimoji="0" lang="en-US" altLang="zh-CN" sz="2000" b="1" i="0" u="none" strike="noStrike" kern="1200" cap="none" spc="0" normalizeH="0" baseline="0" noProof="1">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6M</a:t>
            </a:r>
            <a:r>
              <a:rPr kumimoji="0" lang="zh-CN" altLang="en-US" sz="2000" b="1" i="0" u="none" strike="noStrike" kern="1200" cap="none" spc="0" normalizeH="0" baseline="0" noProof="1">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盐酸溶液混合均匀，该溶液与乙</a:t>
            </a:r>
            <a:endParaRPr kumimoji="0" lang="en-US" altLang="zh-CN" sz="2000" b="1" i="0" u="none" strike="noStrike" kern="1200" cap="none" spc="0" normalizeH="0" baseline="0" noProof="1">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just" defTabSz="914400" rtl="0" eaLnBrk="1" fontAlgn="base" latinLnBrk="0" hangingPunct="1">
              <a:lnSpc>
                <a:spcPct val="125000"/>
              </a:lnSpc>
              <a:spcBef>
                <a:spcPct val="20000"/>
              </a:spcBef>
              <a:spcAft>
                <a:spcPct val="0"/>
              </a:spcAft>
              <a:buClr>
                <a:schemeClr val="tx2"/>
              </a:buClr>
              <a:buSzTx/>
              <a:buFontTx/>
              <a:buNone/>
              <a:defRPr/>
            </a:pPr>
            <a:r>
              <a:rPr kumimoji="0" lang="en-US" altLang="zh-CN" sz="2000" b="1" i="0" u="none" strike="noStrike" kern="1200" cap="none" spc="0" normalizeH="0" baseline="0" noProof="1">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000" b="1" i="0" u="none" strike="noStrike" kern="1200" cap="none" spc="0" normalizeH="0" baseline="0" noProof="1">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醚混合后分层，</a:t>
            </a:r>
            <a:r>
              <a:rPr kumimoji="0" lang="en-US" altLang="zh-CN" sz="2000" b="1" i="0" u="none" strike="noStrike" kern="1200" cap="none" spc="0" normalizeH="0" baseline="0" noProof="1">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Fe</a:t>
            </a:r>
            <a:r>
              <a:rPr kumimoji="0" lang="en-US" altLang="zh-CN" sz="2000" b="1" i="0" u="none" strike="noStrike" kern="1200" cap="none" spc="0" normalizeH="0" baseline="30000" noProof="1">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3+</a:t>
            </a:r>
            <a:r>
              <a:rPr kumimoji="0" lang="zh-CN" altLang="en-US" sz="2000" b="1" i="0" u="none" strike="noStrike" kern="1200" cap="none" spc="0" normalizeH="0" baseline="0" noProof="1">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被萃取到乙醚层。</a:t>
            </a:r>
            <a:endParaRPr kumimoji="0" lang="zh-CN" altLang="en-US" sz="2000" b="1" i="0" u="none" strike="noStrike" kern="1200" cap="none" spc="0" normalizeH="0" baseline="0" noProof="1">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242" name="灯片编号占位符 1"/>
          <p:cNvSpPr>
            <a:spLocks noGrp="1"/>
          </p:cNvSpPr>
          <p:nvPr>
            <p:ph type="sldNum" sz="quarter" idx="11"/>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5pPr>
          </a:lstStyle>
          <a:p>
            <a:pPr lvl="0" algn="r">
              <a:buSzTx/>
            </a:pPr>
            <a:fld id="{9A0DB2DC-4C9A-4742-B13C-FB6460FD3503}" type="slidenum">
              <a:rPr lang="zh-CN" altLang="en-US" sz="1000" b="0" dirty="0">
                <a:ea typeface="宋体" panose="02010600030101010101" pitchFamily="2" charset="-122"/>
              </a:rPr>
            </a:fld>
            <a:endParaRPr lang="zh-CN" altLang="en-US" sz="1000" b="0" dirty="0">
              <a:latin typeface="Times New Roman" panose="02020603050405020304" pitchFamily="18" charset="0"/>
              <a:ea typeface="宋体" panose="02010600030101010101" pitchFamily="2" charset="-122"/>
            </a:endParaRPr>
          </a:p>
        </p:txBody>
      </p:sp>
      <p:cxnSp>
        <p:nvCxnSpPr>
          <p:cNvPr id="9" name="直接连接符 8"/>
          <p:cNvCxnSpPr/>
          <p:nvPr/>
        </p:nvCxnSpPr>
        <p:spPr bwMode="auto">
          <a:xfrm>
            <a:off x="1095058" y="2694623"/>
            <a:ext cx="0" cy="7905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 name="直接连接符 11"/>
          <p:cNvCxnSpPr/>
          <p:nvPr/>
        </p:nvCxnSpPr>
        <p:spPr bwMode="auto">
          <a:xfrm>
            <a:off x="1995170" y="2708910"/>
            <a:ext cx="0" cy="7905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 name="直接连接符 12"/>
          <p:cNvCxnSpPr/>
          <p:nvPr/>
        </p:nvCxnSpPr>
        <p:spPr bwMode="auto">
          <a:xfrm>
            <a:off x="2895283" y="2708910"/>
            <a:ext cx="0" cy="7905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 name="直接连接符 14"/>
          <p:cNvCxnSpPr/>
          <p:nvPr/>
        </p:nvCxnSpPr>
        <p:spPr bwMode="auto">
          <a:xfrm>
            <a:off x="6563995" y="2708910"/>
            <a:ext cx="0" cy="7905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 name="直接连接符 15"/>
          <p:cNvCxnSpPr/>
          <p:nvPr/>
        </p:nvCxnSpPr>
        <p:spPr bwMode="auto">
          <a:xfrm>
            <a:off x="4766945" y="2708910"/>
            <a:ext cx="0" cy="7905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8" name="直接连接符 17"/>
          <p:cNvCxnSpPr/>
          <p:nvPr/>
        </p:nvCxnSpPr>
        <p:spPr bwMode="auto">
          <a:xfrm>
            <a:off x="1095058" y="3505835"/>
            <a:ext cx="1800225"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9" name="直接连接符 18"/>
          <p:cNvCxnSpPr/>
          <p:nvPr/>
        </p:nvCxnSpPr>
        <p:spPr bwMode="auto">
          <a:xfrm>
            <a:off x="4766945" y="3520123"/>
            <a:ext cx="1800225"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 name="直接箭头连接符 22"/>
          <p:cNvCxnSpPr/>
          <p:nvPr/>
        </p:nvCxnSpPr>
        <p:spPr bwMode="auto">
          <a:xfrm>
            <a:off x="3014345" y="3062923"/>
            <a:ext cx="1608138"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8204" name="TextBox 27"/>
          <p:cNvSpPr txBox="1"/>
          <p:nvPr/>
        </p:nvSpPr>
        <p:spPr>
          <a:xfrm>
            <a:off x="1166495" y="2756535"/>
            <a:ext cx="720725" cy="646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 typeface="Arial" panose="020B0604020202020204" pitchFamily="34" charset="0"/>
              <a:buNone/>
            </a:pPr>
            <a:r>
              <a:rPr lang="en-US" altLang="zh-CN" sz="1200" b="1" dirty="0">
                <a:solidFill>
                  <a:srgbClr val="FF0000"/>
                </a:solidFill>
              </a:rPr>
              <a:t>Fe</a:t>
            </a:r>
            <a:r>
              <a:rPr lang="en-US" altLang="zh-CN" sz="1200" b="1" baseline="30000" dirty="0">
                <a:solidFill>
                  <a:srgbClr val="FF0000"/>
                </a:solidFill>
              </a:rPr>
              <a:t>3+</a:t>
            </a:r>
            <a:endParaRPr lang="en-US" altLang="zh-CN" sz="1200" b="1" baseline="30000" dirty="0">
              <a:solidFill>
                <a:srgbClr val="FF0000"/>
              </a:solidFill>
            </a:endParaRPr>
          </a:p>
          <a:p>
            <a:pPr marL="0" lvl="0" indent="0" algn="ctr" eaLnBrk="1" hangingPunct="1">
              <a:spcBef>
                <a:spcPct val="0"/>
              </a:spcBef>
              <a:buClrTx/>
              <a:buSzTx/>
              <a:buFont typeface="Arial" panose="020B0604020202020204" pitchFamily="34" charset="0"/>
              <a:buNone/>
            </a:pPr>
            <a:endParaRPr lang="en-US" altLang="zh-CN" sz="1200" b="1" dirty="0">
              <a:solidFill>
                <a:srgbClr val="FF0000"/>
              </a:solidFill>
            </a:endParaRPr>
          </a:p>
          <a:p>
            <a:pPr marL="0" lvl="0" indent="0" algn="ctr" eaLnBrk="1" hangingPunct="1">
              <a:spcBef>
                <a:spcPct val="0"/>
              </a:spcBef>
              <a:buClrTx/>
              <a:buSzTx/>
              <a:buFont typeface="Arial" panose="020B0604020202020204" pitchFamily="34" charset="0"/>
              <a:buNone/>
            </a:pPr>
            <a:r>
              <a:rPr lang="en-US" altLang="zh-CN" sz="1200" b="1" dirty="0">
                <a:solidFill>
                  <a:srgbClr val="FF0000"/>
                </a:solidFill>
              </a:rPr>
              <a:t>6MHCl</a:t>
            </a:r>
            <a:endParaRPr lang="zh-CN" altLang="en-US" sz="1200" b="1" dirty="0">
              <a:solidFill>
                <a:srgbClr val="FF0000"/>
              </a:solidFill>
            </a:endParaRPr>
          </a:p>
        </p:txBody>
      </p:sp>
      <p:sp>
        <p:nvSpPr>
          <p:cNvPr id="8205" name="TextBox 28"/>
          <p:cNvSpPr txBox="1"/>
          <p:nvPr/>
        </p:nvSpPr>
        <p:spPr>
          <a:xfrm>
            <a:off x="2068195" y="2780348"/>
            <a:ext cx="720725" cy="647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 typeface="Arial" panose="020B0604020202020204" pitchFamily="34" charset="0"/>
              <a:buNone/>
            </a:pPr>
            <a:r>
              <a:rPr lang="en-US" altLang="zh-CN" sz="1200" b="1" dirty="0">
                <a:solidFill>
                  <a:srgbClr val="FF0000"/>
                </a:solidFill>
              </a:rPr>
              <a:t>Ti</a:t>
            </a:r>
            <a:r>
              <a:rPr lang="en-US" altLang="zh-CN" sz="1200" b="1" baseline="30000" dirty="0">
                <a:solidFill>
                  <a:srgbClr val="FF0000"/>
                </a:solidFill>
              </a:rPr>
              <a:t>4+</a:t>
            </a:r>
            <a:endParaRPr lang="en-US" altLang="zh-CN" sz="1200" b="1" baseline="30000" dirty="0">
              <a:solidFill>
                <a:srgbClr val="FF0000"/>
              </a:solidFill>
            </a:endParaRPr>
          </a:p>
          <a:p>
            <a:pPr marL="0" lvl="0" indent="0" algn="ctr" eaLnBrk="1" hangingPunct="1">
              <a:spcBef>
                <a:spcPct val="0"/>
              </a:spcBef>
              <a:buClrTx/>
              <a:buSzTx/>
              <a:buFont typeface="Arial" panose="020B0604020202020204" pitchFamily="34" charset="0"/>
              <a:buNone/>
            </a:pPr>
            <a:endParaRPr lang="en-US" altLang="zh-CN" sz="1200" b="1" dirty="0">
              <a:solidFill>
                <a:srgbClr val="FF0000"/>
              </a:solidFill>
            </a:endParaRPr>
          </a:p>
          <a:p>
            <a:pPr marL="0" lvl="0" indent="0" algn="ctr" eaLnBrk="1" hangingPunct="1">
              <a:spcBef>
                <a:spcPct val="0"/>
              </a:spcBef>
              <a:buClrTx/>
              <a:buSzTx/>
              <a:buFont typeface="Arial" panose="020B0604020202020204" pitchFamily="34" charset="0"/>
              <a:buNone/>
            </a:pPr>
            <a:r>
              <a:rPr lang="en-US" altLang="zh-CN" sz="1200" b="1" dirty="0">
                <a:solidFill>
                  <a:srgbClr val="FF0000"/>
                </a:solidFill>
              </a:rPr>
              <a:t>6MHCl</a:t>
            </a:r>
            <a:endParaRPr lang="zh-CN" altLang="en-US" sz="1200" b="1" dirty="0">
              <a:solidFill>
                <a:srgbClr val="FF0000"/>
              </a:solidFill>
            </a:endParaRPr>
          </a:p>
        </p:txBody>
      </p:sp>
      <p:sp>
        <p:nvSpPr>
          <p:cNvPr id="8206" name="TextBox 29"/>
          <p:cNvSpPr txBox="1"/>
          <p:nvPr/>
        </p:nvSpPr>
        <p:spPr>
          <a:xfrm>
            <a:off x="5086033" y="2780348"/>
            <a:ext cx="1296987" cy="647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sz="1200" b="1" dirty="0">
                <a:solidFill>
                  <a:srgbClr val="FF0000"/>
                </a:solidFill>
              </a:rPr>
              <a:t>混合均匀</a:t>
            </a:r>
            <a:endParaRPr lang="en-US" altLang="zh-CN" sz="1200" b="1" dirty="0">
              <a:solidFill>
                <a:srgbClr val="FF0000"/>
              </a:solidFill>
            </a:endParaRPr>
          </a:p>
          <a:p>
            <a:pPr marL="0" lvl="0" indent="0" algn="ctr" eaLnBrk="1" hangingPunct="1">
              <a:spcBef>
                <a:spcPct val="0"/>
              </a:spcBef>
              <a:buClrTx/>
              <a:buSzTx/>
              <a:buFont typeface="Arial" panose="020B0604020202020204" pitchFamily="34" charset="0"/>
              <a:buNone/>
            </a:pPr>
            <a:r>
              <a:rPr lang="en-US" altLang="zh-CN" sz="1200" b="1" dirty="0">
                <a:solidFill>
                  <a:srgbClr val="FF0000"/>
                </a:solidFill>
              </a:rPr>
              <a:t>Fe</a:t>
            </a:r>
            <a:r>
              <a:rPr lang="en-US" altLang="zh-CN" sz="1200" b="1" baseline="30000" dirty="0">
                <a:solidFill>
                  <a:srgbClr val="FF0000"/>
                </a:solidFill>
              </a:rPr>
              <a:t>3+  </a:t>
            </a:r>
            <a:r>
              <a:rPr lang="en-US" altLang="zh-CN" sz="1200" b="1" dirty="0">
                <a:solidFill>
                  <a:srgbClr val="FF0000"/>
                </a:solidFill>
              </a:rPr>
              <a:t>Ti</a:t>
            </a:r>
            <a:r>
              <a:rPr lang="en-US" altLang="zh-CN" sz="1200" b="1" baseline="30000" dirty="0">
                <a:solidFill>
                  <a:srgbClr val="FF0000"/>
                </a:solidFill>
              </a:rPr>
              <a:t>4+</a:t>
            </a:r>
            <a:endParaRPr lang="en-US" altLang="zh-CN" sz="1200" b="1" baseline="30000" dirty="0">
              <a:solidFill>
                <a:srgbClr val="FF0000"/>
              </a:solidFill>
            </a:endParaRPr>
          </a:p>
          <a:p>
            <a:pPr marL="0" lvl="0" indent="0" algn="ctr" eaLnBrk="1" hangingPunct="1">
              <a:spcBef>
                <a:spcPct val="0"/>
              </a:spcBef>
              <a:buClrTx/>
              <a:buSzTx/>
              <a:buFont typeface="Arial" panose="020B0604020202020204" pitchFamily="34" charset="0"/>
              <a:buNone/>
            </a:pPr>
            <a:r>
              <a:rPr lang="en-US" altLang="zh-CN" sz="1200" b="1" dirty="0">
                <a:solidFill>
                  <a:srgbClr val="FF0000"/>
                </a:solidFill>
              </a:rPr>
              <a:t>6MHCl</a:t>
            </a:r>
            <a:endParaRPr lang="zh-CN" altLang="en-US" sz="1200" b="1" dirty="0">
              <a:solidFill>
                <a:srgbClr val="FF0000"/>
              </a:solidFill>
            </a:endParaRPr>
          </a:p>
        </p:txBody>
      </p:sp>
      <p:sp>
        <p:nvSpPr>
          <p:cNvPr id="8207" name="TextBox 30"/>
          <p:cNvSpPr txBox="1"/>
          <p:nvPr/>
        </p:nvSpPr>
        <p:spPr>
          <a:xfrm>
            <a:off x="3436620" y="2646998"/>
            <a:ext cx="898525" cy="2778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sz="1200" b="1" dirty="0"/>
              <a:t>抽掉隔板</a:t>
            </a:r>
            <a:endParaRPr lang="zh-CN" altLang="en-US" sz="1200" b="1" dirty="0"/>
          </a:p>
        </p:txBody>
      </p:sp>
      <p:cxnSp>
        <p:nvCxnSpPr>
          <p:cNvPr id="32" name="直接连接符 31"/>
          <p:cNvCxnSpPr/>
          <p:nvPr/>
        </p:nvCxnSpPr>
        <p:spPr bwMode="auto">
          <a:xfrm>
            <a:off x="1088073" y="3926523"/>
            <a:ext cx="0" cy="7921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3" name="直接连接符 32"/>
          <p:cNvCxnSpPr/>
          <p:nvPr/>
        </p:nvCxnSpPr>
        <p:spPr bwMode="auto">
          <a:xfrm>
            <a:off x="1988185" y="3940810"/>
            <a:ext cx="0" cy="7921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4" name="直接连接符 33"/>
          <p:cNvCxnSpPr/>
          <p:nvPr/>
        </p:nvCxnSpPr>
        <p:spPr bwMode="auto">
          <a:xfrm>
            <a:off x="2888298" y="3940810"/>
            <a:ext cx="0" cy="7921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5" name="直接连接符 34"/>
          <p:cNvCxnSpPr/>
          <p:nvPr/>
        </p:nvCxnSpPr>
        <p:spPr bwMode="auto">
          <a:xfrm>
            <a:off x="6557010" y="3940810"/>
            <a:ext cx="0" cy="7921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6" name="直接连接符 35"/>
          <p:cNvCxnSpPr/>
          <p:nvPr/>
        </p:nvCxnSpPr>
        <p:spPr bwMode="auto">
          <a:xfrm>
            <a:off x="4761548" y="3940810"/>
            <a:ext cx="0" cy="7921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7" name="直接连接符 36"/>
          <p:cNvCxnSpPr/>
          <p:nvPr/>
        </p:nvCxnSpPr>
        <p:spPr bwMode="auto">
          <a:xfrm>
            <a:off x="1088073" y="4737735"/>
            <a:ext cx="1800225"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8" name="直接连接符 37"/>
          <p:cNvCxnSpPr/>
          <p:nvPr/>
        </p:nvCxnSpPr>
        <p:spPr bwMode="auto">
          <a:xfrm>
            <a:off x="4761548" y="4752023"/>
            <a:ext cx="1800225"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9" name="直接箭头连接符 38"/>
          <p:cNvCxnSpPr/>
          <p:nvPr/>
        </p:nvCxnSpPr>
        <p:spPr bwMode="auto">
          <a:xfrm>
            <a:off x="3007360" y="4294823"/>
            <a:ext cx="160972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8216" name="TextBox 39"/>
          <p:cNvSpPr txBox="1"/>
          <p:nvPr/>
        </p:nvSpPr>
        <p:spPr>
          <a:xfrm>
            <a:off x="1161098" y="4077335"/>
            <a:ext cx="827087" cy="5857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 typeface="Arial" panose="020B0604020202020204" pitchFamily="34" charset="0"/>
              <a:buNone/>
            </a:pPr>
            <a:r>
              <a:rPr lang="en-US" altLang="zh-CN" sz="1200" b="1" dirty="0">
                <a:solidFill>
                  <a:srgbClr val="FF0000"/>
                </a:solidFill>
              </a:rPr>
              <a:t>Fe</a:t>
            </a:r>
            <a:r>
              <a:rPr lang="en-US" altLang="zh-CN" sz="1200" b="1" baseline="30000" dirty="0">
                <a:solidFill>
                  <a:srgbClr val="FF0000"/>
                </a:solidFill>
              </a:rPr>
              <a:t>3+  </a:t>
            </a:r>
            <a:r>
              <a:rPr lang="en-US" altLang="zh-CN" sz="1200" b="1" dirty="0">
                <a:solidFill>
                  <a:srgbClr val="FF0000"/>
                </a:solidFill>
              </a:rPr>
              <a:t>Ti</a:t>
            </a:r>
            <a:r>
              <a:rPr lang="en-US" altLang="zh-CN" sz="1200" b="1" baseline="30000" dirty="0">
                <a:solidFill>
                  <a:srgbClr val="FF0000"/>
                </a:solidFill>
              </a:rPr>
              <a:t>4+</a:t>
            </a:r>
            <a:endParaRPr lang="en-US" altLang="zh-CN" sz="1200" b="1" baseline="30000" dirty="0">
              <a:solidFill>
                <a:srgbClr val="FF0000"/>
              </a:solidFill>
            </a:endParaRPr>
          </a:p>
          <a:p>
            <a:pPr marL="0" lvl="0" indent="0" algn="ctr" eaLnBrk="1" hangingPunct="1">
              <a:spcBef>
                <a:spcPct val="0"/>
              </a:spcBef>
              <a:buClrTx/>
              <a:buSzTx/>
              <a:buFont typeface="Arial" panose="020B0604020202020204" pitchFamily="34" charset="0"/>
              <a:buNone/>
            </a:pPr>
            <a:endParaRPr lang="en-US" altLang="zh-CN" sz="1200" b="1" baseline="30000" dirty="0">
              <a:solidFill>
                <a:srgbClr val="FF0000"/>
              </a:solidFill>
            </a:endParaRPr>
          </a:p>
          <a:p>
            <a:pPr marL="0" lvl="0" indent="0" algn="ctr" eaLnBrk="1" hangingPunct="1">
              <a:spcBef>
                <a:spcPct val="0"/>
              </a:spcBef>
              <a:buClrTx/>
              <a:buSzTx/>
              <a:buFont typeface="Arial" panose="020B0604020202020204" pitchFamily="34" charset="0"/>
              <a:buNone/>
            </a:pPr>
            <a:r>
              <a:rPr lang="en-US" altLang="zh-CN" sz="1200" b="1" dirty="0">
                <a:solidFill>
                  <a:srgbClr val="FF0000"/>
                </a:solidFill>
              </a:rPr>
              <a:t>6MHCl</a:t>
            </a:r>
            <a:endParaRPr lang="zh-CN" altLang="en-US" sz="1200" b="1" dirty="0">
              <a:solidFill>
                <a:srgbClr val="FF0000"/>
              </a:solidFill>
            </a:endParaRPr>
          </a:p>
        </p:txBody>
      </p:sp>
      <p:sp>
        <p:nvSpPr>
          <p:cNvPr id="8217" name="TextBox 40"/>
          <p:cNvSpPr txBox="1"/>
          <p:nvPr/>
        </p:nvSpPr>
        <p:spPr>
          <a:xfrm>
            <a:off x="2042160" y="4213860"/>
            <a:ext cx="720725" cy="4619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 typeface="Arial" panose="020B0604020202020204" pitchFamily="34" charset="0"/>
              <a:buNone/>
            </a:pPr>
            <a:endParaRPr lang="en-US" altLang="zh-CN" sz="1200" b="1" dirty="0"/>
          </a:p>
          <a:p>
            <a:pPr marL="0" lvl="0" indent="0" algn="ctr" eaLnBrk="1" hangingPunct="1">
              <a:spcBef>
                <a:spcPct val="0"/>
              </a:spcBef>
              <a:buClrTx/>
              <a:buSzTx/>
              <a:buFont typeface="Arial" panose="020B0604020202020204" pitchFamily="34" charset="0"/>
              <a:buNone/>
            </a:pPr>
            <a:r>
              <a:rPr lang="zh-CN" altLang="en-US" sz="1200" b="1" dirty="0">
                <a:solidFill>
                  <a:srgbClr val="FF0000"/>
                </a:solidFill>
              </a:rPr>
              <a:t>乙醚</a:t>
            </a:r>
            <a:endParaRPr lang="zh-CN" altLang="en-US" sz="1200" b="1" dirty="0">
              <a:solidFill>
                <a:srgbClr val="FF0000"/>
              </a:solidFill>
            </a:endParaRPr>
          </a:p>
        </p:txBody>
      </p:sp>
      <p:sp>
        <p:nvSpPr>
          <p:cNvPr id="8218" name="TextBox 41"/>
          <p:cNvSpPr txBox="1"/>
          <p:nvPr/>
        </p:nvSpPr>
        <p:spPr>
          <a:xfrm>
            <a:off x="4766310" y="4077335"/>
            <a:ext cx="1790700" cy="5857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sz="1200" b="1" dirty="0">
                <a:solidFill>
                  <a:srgbClr val="FF0000"/>
                </a:solidFill>
              </a:rPr>
              <a:t>乙醚    </a:t>
            </a:r>
            <a:r>
              <a:rPr lang="en-US" altLang="zh-CN" sz="1200" b="1" dirty="0">
                <a:solidFill>
                  <a:srgbClr val="FF0000"/>
                </a:solidFill>
              </a:rPr>
              <a:t>Fe</a:t>
            </a:r>
            <a:r>
              <a:rPr lang="en-US" altLang="zh-CN" sz="1200" b="1" baseline="30000" dirty="0">
                <a:solidFill>
                  <a:srgbClr val="FF0000"/>
                </a:solidFill>
              </a:rPr>
              <a:t>3+</a:t>
            </a:r>
            <a:endParaRPr lang="en-US" altLang="zh-CN" sz="1200" b="1" baseline="30000" dirty="0">
              <a:solidFill>
                <a:srgbClr val="FF0000"/>
              </a:solidFill>
            </a:endParaRPr>
          </a:p>
          <a:p>
            <a:pPr marL="0" lvl="0" indent="0" algn="ctr" eaLnBrk="1" hangingPunct="1">
              <a:spcBef>
                <a:spcPct val="0"/>
              </a:spcBef>
              <a:buClrTx/>
              <a:buSzTx/>
              <a:buFont typeface="Arial" panose="020B0604020202020204" pitchFamily="34" charset="0"/>
              <a:buNone/>
            </a:pPr>
            <a:endParaRPr lang="en-US" altLang="zh-CN" sz="1200" b="1" baseline="30000" dirty="0">
              <a:solidFill>
                <a:srgbClr val="FF0000"/>
              </a:solidFill>
            </a:endParaRPr>
          </a:p>
          <a:p>
            <a:pPr marL="0" lvl="0" indent="0" algn="ctr" eaLnBrk="1" hangingPunct="1">
              <a:spcBef>
                <a:spcPct val="0"/>
              </a:spcBef>
              <a:buClrTx/>
              <a:buSzTx/>
              <a:buFont typeface="Arial" panose="020B0604020202020204" pitchFamily="34" charset="0"/>
              <a:buNone/>
            </a:pPr>
            <a:r>
              <a:rPr lang="en-US" altLang="zh-CN" sz="1200" b="1" dirty="0">
                <a:solidFill>
                  <a:srgbClr val="FF0000"/>
                </a:solidFill>
              </a:rPr>
              <a:t>6MHCl    Ti</a:t>
            </a:r>
            <a:r>
              <a:rPr lang="en-US" altLang="zh-CN" sz="1200" b="1" baseline="30000" dirty="0">
                <a:solidFill>
                  <a:srgbClr val="FF0000"/>
                </a:solidFill>
              </a:rPr>
              <a:t>4+</a:t>
            </a:r>
            <a:endParaRPr lang="zh-CN" altLang="en-US" sz="1200" b="1" dirty="0">
              <a:solidFill>
                <a:srgbClr val="FF0000"/>
              </a:solidFill>
            </a:endParaRPr>
          </a:p>
        </p:txBody>
      </p:sp>
      <p:sp>
        <p:nvSpPr>
          <p:cNvPr id="8219" name="TextBox 42"/>
          <p:cNvSpPr txBox="1"/>
          <p:nvPr/>
        </p:nvSpPr>
        <p:spPr>
          <a:xfrm>
            <a:off x="3429635" y="3880485"/>
            <a:ext cx="900113" cy="276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sz="1200" b="1" dirty="0"/>
              <a:t>抽掉隔板</a:t>
            </a:r>
            <a:endParaRPr lang="zh-CN" altLang="en-US" sz="1200" b="1" dirty="0"/>
          </a:p>
        </p:txBody>
      </p:sp>
      <p:sp>
        <p:nvSpPr>
          <p:cNvPr id="8220" name="TextBox 43"/>
          <p:cNvSpPr txBox="1"/>
          <p:nvPr/>
        </p:nvSpPr>
        <p:spPr>
          <a:xfrm>
            <a:off x="4652010" y="4110673"/>
            <a:ext cx="2165350" cy="3698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 typeface="Arial" panose="020B0604020202020204" pitchFamily="34" charset="0"/>
              <a:buNone/>
            </a:pPr>
            <a:r>
              <a:rPr lang="en-US" altLang="zh-CN" sz="1800" b="1" dirty="0"/>
              <a:t>……………………</a:t>
            </a:r>
            <a:endParaRPr lang="zh-CN" altLang="en-US" sz="1800" b="1" dirty="0"/>
          </a:p>
        </p:txBody>
      </p:sp>
      <p:sp>
        <p:nvSpPr>
          <p:cNvPr id="62469" name="文本框 4"/>
          <p:cNvSpPr txBox="1"/>
          <p:nvPr/>
        </p:nvSpPr>
        <p:spPr>
          <a:xfrm>
            <a:off x="683578" y="6093460"/>
            <a:ext cx="6621462" cy="4603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0">
                <a:solidFill>
                  <a:schemeClr val="tx1"/>
                </a:solidFill>
                <a:latin typeface="+mn-lt"/>
                <a:ea typeface="+mn-ea"/>
                <a:cs typeface="+mn-cs"/>
              </a:defRPr>
            </a:lvl1pPr>
            <a:lvl2pPr marL="692150" indent="-347980" algn="l" rtl="0" eaLnBrk="0" fontAlgn="base" hangingPunct="0">
              <a:spcBef>
                <a:spcPct val="20000"/>
              </a:spcBef>
              <a:spcAft>
                <a:spcPct val="0"/>
              </a:spcAft>
              <a:buClr>
                <a:schemeClr val="tx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tx2"/>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0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tx2"/>
              </a:buClr>
              <a:buSzPct val="70000"/>
              <a:buFont typeface="Wingdings" panose="05000000000000000000" pitchFamily="2" charset="2"/>
              <a:buChar char="§"/>
              <a:defRPr sz="2000">
                <a:solidFill>
                  <a:schemeClr val="tx1"/>
                </a:solidFill>
                <a:latin typeface="+mn-lt"/>
                <a:ea typeface="+mn-ea"/>
              </a:defRPr>
            </a:lvl5pPr>
          </a:lstStyle>
          <a:p>
            <a:pPr marL="0" lvl="0" indent="333375" eaLnBrk="1" hangingPunct="1">
              <a:spcBef>
                <a:spcPct val="0"/>
              </a:spcBef>
              <a:buClrTx/>
              <a:buSzTx/>
              <a:buFont typeface="Arial" panose="020B0604020202020204" pitchFamily="34" charset="0"/>
              <a:buNone/>
            </a:pPr>
            <a:r>
              <a:rPr lang="en-US" altLang="zh-CN" sz="2400" dirty="0">
                <a:latin typeface="Times New Roman" panose="02020603050405020304" pitchFamily="18" charset="0"/>
              </a:rPr>
              <a:t>R</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OH</a:t>
            </a:r>
            <a:r>
              <a:rPr lang="en-US" altLang="zh-CN" sz="2400" baseline="30000" dirty="0">
                <a:latin typeface="Times New Roman" panose="02020603050405020304" pitchFamily="18" charset="0"/>
              </a:rPr>
              <a:t>+</a:t>
            </a:r>
            <a:r>
              <a:rPr lang="en-US" altLang="zh-CN" sz="2400" dirty="0">
                <a:latin typeface="Times New Roman" panose="02020603050405020304" pitchFamily="18" charset="0"/>
              </a:rPr>
              <a:t>+ Fe</a:t>
            </a:r>
            <a:r>
              <a:rPr lang="zh-CN" altLang="zh-CN" sz="2400" dirty="0">
                <a:latin typeface="Times New Roman" panose="02020603050405020304" pitchFamily="18" charset="0"/>
              </a:rPr>
              <a:t>（</a:t>
            </a:r>
            <a:r>
              <a:rPr lang="en-US" altLang="zh-CN" sz="2400" dirty="0">
                <a:latin typeface="Times New Roman" panose="02020603050405020304" pitchFamily="18" charset="0"/>
              </a:rPr>
              <a:t>R</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O</a:t>
            </a:r>
            <a:r>
              <a:rPr lang="zh-CN" altLang="zh-CN" sz="2400" dirty="0">
                <a:latin typeface="Times New Roman" panose="02020603050405020304" pitchFamily="18" charset="0"/>
              </a:rPr>
              <a:t>）</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Cl</a:t>
            </a:r>
            <a:r>
              <a:rPr lang="en-US" altLang="zh-CN" sz="2400" baseline="-25000" dirty="0">
                <a:latin typeface="Times New Roman" panose="02020603050405020304" pitchFamily="18" charset="0"/>
              </a:rPr>
              <a:t>4</a:t>
            </a:r>
            <a:r>
              <a:rPr lang="zh-CN" altLang="zh-CN" sz="2400" baseline="30000" dirty="0">
                <a:latin typeface="Times New Roman" panose="02020603050405020304" pitchFamily="18" charset="0"/>
              </a:rPr>
              <a:t>－</a:t>
            </a:r>
            <a:r>
              <a:rPr lang="en-US" altLang="zh-CN" sz="2400" dirty="0">
                <a:latin typeface="Times New Roman" panose="02020603050405020304" pitchFamily="18" charset="0"/>
              </a:rPr>
              <a:t>→R</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O·Fe</a:t>
            </a:r>
            <a:r>
              <a:rPr lang="zh-CN" altLang="zh-CN" sz="2400" dirty="0">
                <a:latin typeface="Times New Roman" panose="02020603050405020304" pitchFamily="18" charset="0"/>
              </a:rPr>
              <a:t>（</a:t>
            </a:r>
            <a:r>
              <a:rPr lang="en-US" altLang="zh-CN" sz="2400" dirty="0">
                <a:latin typeface="Times New Roman" panose="02020603050405020304" pitchFamily="18" charset="0"/>
              </a:rPr>
              <a:t>R</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O</a:t>
            </a:r>
            <a:r>
              <a:rPr lang="zh-CN" altLang="zh-CN" sz="2400" dirty="0">
                <a:latin typeface="Times New Roman" panose="02020603050405020304" pitchFamily="18" charset="0"/>
              </a:rPr>
              <a:t>）</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Cl</a:t>
            </a:r>
            <a:r>
              <a:rPr lang="en-US" altLang="zh-CN" sz="2400" baseline="-25000" dirty="0">
                <a:latin typeface="Times New Roman" panose="02020603050405020304" pitchFamily="18" charset="0"/>
              </a:rPr>
              <a:t>4</a:t>
            </a:r>
            <a:endParaRPr lang="zh-CN" altLang="en-US" sz="2400" b="1" dirty="0">
              <a:latin typeface="Times New Roman" panose="02020603050405020304" pitchFamily="18" charset="0"/>
            </a:endParaRPr>
          </a:p>
        </p:txBody>
      </p:sp>
      <p:sp>
        <p:nvSpPr>
          <p:cNvPr id="62471" name="文本框 3"/>
          <p:cNvSpPr txBox="1"/>
          <p:nvPr/>
        </p:nvSpPr>
        <p:spPr>
          <a:xfrm>
            <a:off x="201930" y="5011420"/>
            <a:ext cx="4400550" cy="460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0">
                <a:solidFill>
                  <a:schemeClr val="tx1"/>
                </a:solidFill>
                <a:latin typeface="+mn-lt"/>
                <a:ea typeface="+mn-ea"/>
                <a:cs typeface="+mn-cs"/>
              </a:defRPr>
            </a:lvl1pPr>
            <a:lvl2pPr marL="692150" indent="-347980" algn="l" rtl="0" eaLnBrk="0" fontAlgn="base" hangingPunct="0">
              <a:spcBef>
                <a:spcPct val="20000"/>
              </a:spcBef>
              <a:spcAft>
                <a:spcPct val="0"/>
              </a:spcAft>
              <a:buClr>
                <a:schemeClr val="tx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tx2"/>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0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tx2"/>
              </a:buClr>
              <a:buSzPct val="70000"/>
              <a:buFont typeface="Wingdings" panose="05000000000000000000" pitchFamily="2" charset="2"/>
              <a:buChar char="§"/>
              <a:defRPr sz="2000">
                <a:solidFill>
                  <a:schemeClr val="tx1"/>
                </a:solidFill>
                <a:latin typeface="+mn-lt"/>
                <a:ea typeface="+mn-ea"/>
              </a:defRPr>
            </a:lvl5pPr>
          </a:lstStyle>
          <a:p>
            <a:pPr marL="0" lvl="0" indent="827405" eaLnBrk="1" hangingPunct="1">
              <a:spcBef>
                <a:spcPct val="0"/>
              </a:spcBef>
              <a:buClrTx/>
              <a:buSzTx/>
              <a:buFont typeface="Arial" panose="020B0604020202020204" pitchFamily="34" charset="0"/>
              <a:buNone/>
            </a:pPr>
            <a:r>
              <a:rPr lang="en-US" altLang="zh-CN" sz="2400" dirty="0">
                <a:latin typeface="Times New Roman" panose="02020603050405020304" pitchFamily="18" charset="0"/>
              </a:rPr>
              <a:t>R</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O+H</a:t>
            </a:r>
            <a:r>
              <a:rPr lang="en-US" altLang="zh-CN" sz="2400" baseline="-25000" dirty="0">
                <a:latin typeface="Times New Roman" panose="02020603050405020304" pitchFamily="18" charset="0"/>
              </a:rPr>
              <a:t>3</a:t>
            </a:r>
            <a:r>
              <a:rPr lang="en-US" altLang="zh-CN" sz="2400" dirty="0">
                <a:latin typeface="Times New Roman" panose="02020603050405020304" pitchFamily="18" charset="0"/>
              </a:rPr>
              <a:t>O</a:t>
            </a:r>
            <a:r>
              <a:rPr lang="en-US" altLang="zh-CN" sz="2400" baseline="30000" dirty="0">
                <a:latin typeface="Times New Roman" panose="02020603050405020304" pitchFamily="18" charset="0"/>
              </a:rPr>
              <a:t>+</a:t>
            </a:r>
            <a:r>
              <a:rPr lang="en-US" altLang="zh-CN" sz="2400" dirty="0">
                <a:latin typeface="Times New Roman" panose="02020603050405020304" pitchFamily="18" charset="0"/>
              </a:rPr>
              <a:t>→R</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OH</a:t>
            </a:r>
            <a:r>
              <a:rPr lang="en-US" altLang="zh-CN" sz="2400" baseline="30000" dirty="0">
                <a:latin typeface="Times New Roman" panose="02020603050405020304" pitchFamily="18" charset="0"/>
              </a:rPr>
              <a:t>+</a:t>
            </a:r>
            <a:r>
              <a:rPr lang="en-US" altLang="zh-CN" sz="2400" dirty="0">
                <a:latin typeface="Times New Roman" panose="02020603050405020304" pitchFamily="18" charset="0"/>
              </a:rPr>
              <a:t>+H</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O</a:t>
            </a:r>
            <a:endParaRPr lang="zh-CN" altLang="en-US" sz="2400" b="1" dirty="0">
              <a:latin typeface="Times New Roman" panose="02020603050405020304" pitchFamily="18" charset="0"/>
            </a:endParaRPr>
          </a:p>
        </p:txBody>
      </p:sp>
      <p:sp>
        <p:nvSpPr>
          <p:cNvPr id="2" name="文本框 3"/>
          <p:cNvSpPr txBox="1"/>
          <p:nvPr/>
        </p:nvSpPr>
        <p:spPr>
          <a:xfrm>
            <a:off x="179705" y="5523230"/>
            <a:ext cx="6485890" cy="460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0">
                <a:solidFill>
                  <a:schemeClr val="tx1"/>
                </a:solidFill>
                <a:latin typeface="+mn-lt"/>
                <a:ea typeface="+mn-ea"/>
                <a:cs typeface="+mn-cs"/>
              </a:defRPr>
            </a:lvl1pPr>
            <a:lvl2pPr marL="692150" indent="-347980" algn="l" rtl="0" eaLnBrk="0" fontAlgn="base" hangingPunct="0">
              <a:spcBef>
                <a:spcPct val="20000"/>
              </a:spcBef>
              <a:spcAft>
                <a:spcPct val="0"/>
              </a:spcAft>
              <a:buClr>
                <a:schemeClr val="tx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tx2"/>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0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tx2"/>
              </a:buClr>
              <a:buSzPct val="70000"/>
              <a:buFont typeface="Wingdings" panose="05000000000000000000" pitchFamily="2" charset="2"/>
              <a:buChar char="§"/>
              <a:defRPr sz="2000">
                <a:solidFill>
                  <a:schemeClr val="tx1"/>
                </a:solidFill>
                <a:latin typeface="+mn-lt"/>
                <a:ea typeface="+mn-ea"/>
              </a:defRPr>
            </a:lvl5pPr>
          </a:lstStyle>
          <a:p>
            <a:pPr marL="0" lvl="0" indent="827405" eaLnBrk="1" hangingPunct="1">
              <a:spcBef>
                <a:spcPct val="0"/>
              </a:spcBef>
              <a:buClrTx/>
              <a:buSzTx/>
              <a:buFont typeface="Arial" panose="020B0604020202020204" pitchFamily="34" charset="0"/>
              <a:buNone/>
            </a:pPr>
            <a:r>
              <a:rPr lang="en-US" altLang="zh-CN" sz="2400" dirty="0">
                <a:latin typeface="Times New Roman" panose="02020603050405020304" pitchFamily="18" charset="0"/>
              </a:rPr>
              <a:t>[FeCl</a:t>
            </a:r>
            <a:r>
              <a:rPr lang="en-US" altLang="zh-CN" sz="2400" baseline="-25000" dirty="0">
                <a:latin typeface="Times New Roman" panose="02020603050405020304" pitchFamily="18" charset="0"/>
              </a:rPr>
              <a:t>4</a:t>
            </a:r>
            <a:r>
              <a:rPr lang="en-US" altLang="zh-CN" sz="2400" dirty="0">
                <a:latin typeface="Times New Roman" panose="02020603050405020304" pitchFamily="18" charset="0"/>
              </a:rPr>
              <a:t>]</a:t>
            </a:r>
            <a:r>
              <a:rPr lang="en-US" altLang="zh-CN" sz="2400" baseline="30000" dirty="0">
                <a:latin typeface="Times New Roman" panose="02020603050405020304" pitchFamily="18" charset="0"/>
              </a:rPr>
              <a:t>-</a:t>
            </a:r>
            <a:r>
              <a:rPr lang="en-US" altLang="zh-CN" sz="2400" dirty="0">
                <a:latin typeface="Times New Roman" panose="02020603050405020304" pitchFamily="18" charset="0"/>
              </a:rPr>
              <a:t>+R</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O</a:t>
            </a:r>
            <a:r>
              <a:rPr lang="en-US" altLang="zh-CN" sz="2400" dirty="0">
                <a:latin typeface="Times New Roman" panose="02020603050405020304" pitchFamily="18" charset="0"/>
                <a:sym typeface="+mn-ea"/>
              </a:rPr>
              <a:t> →Fe</a:t>
            </a:r>
            <a:r>
              <a:rPr lang="zh-CN" altLang="zh-CN" sz="2400" dirty="0">
                <a:latin typeface="Times New Roman" panose="02020603050405020304" pitchFamily="18" charset="0"/>
                <a:sym typeface="+mn-ea"/>
              </a:rPr>
              <a:t>（</a:t>
            </a:r>
            <a:r>
              <a:rPr lang="en-US" altLang="zh-CN" sz="2400" dirty="0">
                <a:latin typeface="Times New Roman" panose="02020603050405020304" pitchFamily="18" charset="0"/>
                <a:sym typeface="+mn-ea"/>
              </a:rPr>
              <a:t>R</a:t>
            </a:r>
            <a:r>
              <a:rPr lang="en-US" altLang="zh-CN" sz="2400" baseline="-25000" dirty="0">
                <a:latin typeface="Times New Roman" panose="02020603050405020304" pitchFamily="18" charset="0"/>
                <a:sym typeface="+mn-ea"/>
              </a:rPr>
              <a:t>2</a:t>
            </a:r>
            <a:r>
              <a:rPr lang="en-US" altLang="zh-CN" sz="2400" dirty="0">
                <a:latin typeface="Times New Roman" panose="02020603050405020304" pitchFamily="18" charset="0"/>
                <a:sym typeface="+mn-ea"/>
              </a:rPr>
              <a:t>O</a:t>
            </a:r>
            <a:r>
              <a:rPr lang="zh-CN" altLang="zh-CN" sz="2400" dirty="0">
                <a:latin typeface="Times New Roman" panose="02020603050405020304" pitchFamily="18" charset="0"/>
                <a:sym typeface="+mn-ea"/>
              </a:rPr>
              <a:t>）</a:t>
            </a:r>
            <a:r>
              <a:rPr lang="en-US" altLang="zh-CN" sz="2400" baseline="-25000" dirty="0">
                <a:latin typeface="Times New Roman" panose="02020603050405020304" pitchFamily="18" charset="0"/>
                <a:sym typeface="+mn-ea"/>
              </a:rPr>
              <a:t>2</a:t>
            </a:r>
            <a:r>
              <a:rPr lang="en-US" altLang="zh-CN" sz="2400" dirty="0">
                <a:latin typeface="Times New Roman" panose="02020603050405020304" pitchFamily="18" charset="0"/>
                <a:sym typeface="+mn-ea"/>
              </a:rPr>
              <a:t>Cl</a:t>
            </a:r>
            <a:r>
              <a:rPr lang="en-US" altLang="zh-CN" sz="2400" baseline="-25000" dirty="0">
                <a:latin typeface="Times New Roman" panose="02020603050405020304" pitchFamily="18" charset="0"/>
                <a:sym typeface="+mn-ea"/>
              </a:rPr>
              <a:t>4</a:t>
            </a:r>
            <a:r>
              <a:rPr lang="zh-CN" altLang="zh-CN" sz="2400" baseline="30000" dirty="0">
                <a:latin typeface="Times New Roman" panose="02020603050405020304" pitchFamily="18" charset="0"/>
                <a:sym typeface="+mn-ea"/>
              </a:rPr>
              <a:t>－</a:t>
            </a:r>
            <a:endParaRPr lang="zh-CN" altLang="en-US" sz="2400" b="1" dirty="0">
              <a:latin typeface="Times New Roman" panose="02020603050405020304" pitchFamily="18" charset="0"/>
            </a:endParaRPr>
          </a:p>
        </p:txBody>
      </p:sp>
      <p:sp>
        <p:nvSpPr>
          <p:cNvPr id="8196" name="TextBox 4"/>
          <p:cNvSpPr txBox="1"/>
          <p:nvPr/>
        </p:nvSpPr>
        <p:spPr>
          <a:xfrm>
            <a:off x="1331913" y="404813"/>
            <a:ext cx="3243262" cy="583565"/>
          </a:xfrm>
          <a:prstGeom prst="rect">
            <a:avLst/>
          </a:prstGeom>
          <a:noFill/>
          <a:ln w="9525">
            <a:noFill/>
          </a:ln>
        </p:spPr>
        <p:txBody>
          <a:bodyPr anchor="t">
            <a:spAutoFit/>
          </a:bodyPr>
          <a:p>
            <a:pPr>
              <a:buSzTx/>
            </a:pPr>
            <a:r>
              <a:rPr lang="en-US" altLang="zh-CN" sz="3200" dirty="0">
                <a:latin typeface="微软雅黑" panose="020B0503020204020204" charset="-122"/>
                <a:ea typeface="微软雅黑" panose="020B0503020204020204" charset="-122"/>
                <a:cs typeface="微软雅黑" panose="020B0503020204020204" charset="-122"/>
              </a:rPr>
              <a:t> 1.2 </a:t>
            </a:r>
            <a:r>
              <a:rPr lang="zh-CN" altLang="en-US" sz="3200" dirty="0">
                <a:latin typeface="微软雅黑" panose="020B0503020204020204" charset="-122"/>
                <a:ea typeface="微软雅黑" panose="020B0503020204020204" charset="-122"/>
                <a:cs typeface="微软雅黑" panose="020B0503020204020204" charset="-122"/>
              </a:rPr>
              <a:t>分离过程</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文本框 91137"/>
          <p:cNvSpPr txBox="1"/>
          <p:nvPr/>
        </p:nvSpPr>
        <p:spPr>
          <a:xfrm>
            <a:off x="558165" y="1393190"/>
            <a:ext cx="7924800" cy="1014730"/>
          </a:xfrm>
          <a:prstGeom prst="rect">
            <a:avLst/>
          </a:prstGeom>
          <a:noFill/>
          <a:ln w="9525">
            <a:noFill/>
          </a:ln>
        </p:spPr>
        <p:txBody>
          <a:bodyPr>
            <a:spAutoFit/>
          </a:bodyPr>
          <a:p>
            <a:pPr>
              <a:lnSpc>
                <a:spcPct val="150000"/>
              </a:lnSpc>
            </a:pP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分离过程要克服混合和稀释两个自发过程，在热力学上是受阻的，因此分离必须付出代价，分离过程必须做功（耗能）。  </a:t>
            </a:r>
            <a:endParaRPr lang="zh-CN" altLang="en-US" sz="2000" b="1" dirty="0">
              <a:solidFill>
                <a:schemeClr val="tx1"/>
              </a:solidFill>
              <a:latin typeface="微软雅黑" panose="020B0503020204020204" charset="-122"/>
              <a:ea typeface="微软雅黑" panose="020B0503020204020204" charset="-122"/>
              <a:cs typeface="微软雅黑" panose="020B0503020204020204" charset="-122"/>
            </a:endParaRPr>
          </a:p>
        </p:txBody>
      </p:sp>
      <p:grpSp>
        <p:nvGrpSpPr>
          <p:cNvPr id="91174" name="组合 91173"/>
          <p:cNvGrpSpPr/>
          <p:nvPr/>
        </p:nvGrpSpPr>
        <p:grpSpPr>
          <a:xfrm>
            <a:off x="640080" y="2801620"/>
            <a:ext cx="7816850" cy="1420813"/>
            <a:chOff x="491" y="2064"/>
            <a:chExt cx="4924" cy="895"/>
          </a:xfrm>
        </p:grpSpPr>
        <p:sp>
          <p:nvSpPr>
            <p:cNvPr id="91139" name="直接连接符 91138"/>
            <p:cNvSpPr/>
            <p:nvPr/>
          </p:nvSpPr>
          <p:spPr>
            <a:xfrm>
              <a:off x="491" y="2079"/>
              <a:ext cx="1" cy="849"/>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sp>
        <p:sp>
          <p:nvSpPr>
            <p:cNvPr id="91140" name="直接连接符 91139"/>
            <p:cNvSpPr/>
            <p:nvPr/>
          </p:nvSpPr>
          <p:spPr>
            <a:xfrm flipH="1">
              <a:off x="491" y="2079"/>
              <a:ext cx="769" cy="1"/>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sp>
        <p:sp>
          <p:nvSpPr>
            <p:cNvPr id="91141" name="直接连接符 91140"/>
            <p:cNvSpPr/>
            <p:nvPr/>
          </p:nvSpPr>
          <p:spPr>
            <a:xfrm flipV="1">
              <a:off x="1260" y="2079"/>
              <a:ext cx="1" cy="849"/>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sp>
        <p:sp>
          <p:nvSpPr>
            <p:cNvPr id="91142" name="直接连接符 91141"/>
            <p:cNvSpPr/>
            <p:nvPr/>
          </p:nvSpPr>
          <p:spPr>
            <a:xfrm>
              <a:off x="491" y="2928"/>
              <a:ext cx="769" cy="1"/>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sp>
        <p:sp>
          <p:nvSpPr>
            <p:cNvPr id="91143" name="直接连接符 91142"/>
            <p:cNvSpPr/>
            <p:nvPr/>
          </p:nvSpPr>
          <p:spPr>
            <a:xfrm flipH="1">
              <a:off x="1260" y="2079"/>
              <a:ext cx="770" cy="1"/>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sp>
        <p:sp>
          <p:nvSpPr>
            <p:cNvPr id="91144" name="直接连接符 91143"/>
            <p:cNvSpPr/>
            <p:nvPr/>
          </p:nvSpPr>
          <p:spPr>
            <a:xfrm flipV="1">
              <a:off x="2016" y="2064"/>
              <a:ext cx="1" cy="849"/>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sp>
        <p:sp>
          <p:nvSpPr>
            <p:cNvPr id="91145" name="直接连接符 91144"/>
            <p:cNvSpPr/>
            <p:nvPr/>
          </p:nvSpPr>
          <p:spPr>
            <a:xfrm>
              <a:off x="1260" y="2930"/>
              <a:ext cx="770" cy="1"/>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sp>
        <p:sp>
          <p:nvSpPr>
            <p:cNvPr id="91146" name="直接连接符 91145"/>
            <p:cNvSpPr/>
            <p:nvPr/>
          </p:nvSpPr>
          <p:spPr>
            <a:xfrm>
              <a:off x="3875" y="2109"/>
              <a:ext cx="1" cy="849"/>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sp>
        <p:sp>
          <p:nvSpPr>
            <p:cNvPr id="91147" name="直接连接符 91146"/>
            <p:cNvSpPr/>
            <p:nvPr/>
          </p:nvSpPr>
          <p:spPr>
            <a:xfrm flipH="1">
              <a:off x="3875" y="2109"/>
              <a:ext cx="769" cy="1"/>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sp>
        <p:sp>
          <p:nvSpPr>
            <p:cNvPr id="91148" name="直接连接符 91147"/>
            <p:cNvSpPr/>
            <p:nvPr/>
          </p:nvSpPr>
          <p:spPr>
            <a:xfrm>
              <a:off x="3875" y="2958"/>
              <a:ext cx="769" cy="1"/>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sp>
        <p:sp>
          <p:nvSpPr>
            <p:cNvPr id="91149" name="直接连接符 91148"/>
            <p:cNvSpPr/>
            <p:nvPr/>
          </p:nvSpPr>
          <p:spPr>
            <a:xfrm flipH="1">
              <a:off x="4644" y="2108"/>
              <a:ext cx="770" cy="1"/>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sp>
        <p:sp>
          <p:nvSpPr>
            <p:cNvPr id="91150" name="直接连接符 91149"/>
            <p:cNvSpPr/>
            <p:nvPr/>
          </p:nvSpPr>
          <p:spPr>
            <a:xfrm flipV="1">
              <a:off x="5414" y="2109"/>
              <a:ext cx="1" cy="849"/>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sp>
        <p:sp>
          <p:nvSpPr>
            <p:cNvPr id="91151" name="直接连接符 91150"/>
            <p:cNvSpPr/>
            <p:nvPr/>
          </p:nvSpPr>
          <p:spPr>
            <a:xfrm>
              <a:off x="4644" y="2953"/>
              <a:ext cx="770" cy="1"/>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sp>
        <p:sp>
          <p:nvSpPr>
            <p:cNvPr id="91152" name="矩形 91151"/>
            <p:cNvSpPr/>
            <p:nvPr/>
          </p:nvSpPr>
          <p:spPr>
            <a:xfrm>
              <a:off x="693" y="2254"/>
              <a:ext cx="476" cy="194"/>
            </a:xfrm>
            <a:prstGeom prst="rect">
              <a:avLst/>
            </a:prstGeom>
            <a:noFill/>
            <a:ln w="9525">
              <a:noFill/>
            </a:ln>
          </p:spPr>
          <p:txBody>
            <a:bodyPr wrap="none" lIns="0" tIns="0" rIns="0" bIns="0">
              <a:spAutoFit/>
            </a:bodyPr>
            <a:p>
              <a:r>
                <a:rPr lang="zh-CN" altLang="en-US" sz="2000" dirty="0">
                  <a:solidFill>
                    <a:schemeClr val="tx1"/>
                  </a:solidFill>
                  <a:latin typeface="Times New Roman" panose="02020603050405020304" pitchFamily="18" charset="0"/>
                  <a:ea typeface="微软雅黑" panose="020B0503020204020204" charset="-122"/>
                  <a:cs typeface="Times New Roman" panose="02020603050405020304" pitchFamily="18" charset="0"/>
                </a:rPr>
                <a:t>组分 </a:t>
              </a:r>
              <a:r>
                <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rPr>
                <a:t>A</a:t>
              </a:r>
              <a:endPar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1153" name="矩形 91152"/>
            <p:cNvSpPr/>
            <p:nvPr/>
          </p:nvSpPr>
          <p:spPr>
            <a:xfrm>
              <a:off x="1422" y="2254"/>
              <a:ext cx="468" cy="194"/>
            </a:xfrm>
            <a:prstGeom prst="rect">
              <a:avLst/>
            </a:prstGeom>
            <a:noFill/>
            <a:ln w="9525">
              <a:noFill/>
            </a:ln>
          </p:spPr>
          <p:txBody>
            <a:bodyPr wrap="none" lIns="0" tIns="0" rIns="0" bIns="0">
              <a:spAutoFit/>
            </a:bodyPr>
            <a:p>
              <a:r>
                <a:rPr lang="zh-CN" altLang="en-US" sz="2000" dirty="0">
                  <a:solidFill>
                    <a:schemeClr val="tx1"/>
                  </a:solidFill>
                  <a:latin typeface="Times New Roman" panose="02020603050405020304" pitchFamily="18" charset="0"/>
                  <a:ea typeface="微软雅黑" panose="020B0503020204020204" charset="-122"/>
                  <a:cs typeface="Times New Roman" panose="02020603050405020304" pitchFamily="18" charset="0"/>
                </a:rPr>
                <a:t>组分 </a:t>
              </a:r>
              <a:r>
                <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rPr>
                <a:t>B</a:t>
              </a:r>
              <a:endPar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1154" name="矩形 91153"/>
            <p:cNvSpPr/>
            <p:nvPr/>
          </p:nvSpPr>
          <p:spPr>
            <a:xfrm>
              <a:off x="693" y="2582"/>
              <a:ext cx="89" cy="194"/>
            </a:xfrm>
            <a:prstGeom prst="rect">
              <a:avLst/>
            </a:prstGeom>
            <a:noFill/>
            <a:ln w="9525">
              <a:noFill/>
            </a:ln>
          </p:spPr>
          <p:txBody>
            <a:bodyPr wrap="none" lIns="0" tIns="0" rIns="0" bIns="0">
              <a:spAutoFit/>
            </a:bodyPr>
            <a:p>
              <a:r>
                <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rPr>
                <a:t>n</a:t>
              </a:r>
              <a:endPar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1155" name="矩形 91154"/>
            <p:cNvSpPr/>
            <p:nvPr/>
          </p:nvSpPr>
          <p:spPr>
            <a:xfrm>
              <a:off x="765" y="2612"/>
              <a:ext cx="104" cy="194"/>
            </a:xfrm>
            <a:prstGeom prst="rect">
              <a:avLst/>
            </a:prstGeom>
            <a:noFill/>
            <a:ln w="9525">
              <a:noFill/>
            </a:ln>
          </p:spPr>
          <p:txBody>
            <a:bodyPr wrap="square" lIns="0" tIns="0" rIns="0" bIns="0">
              <a:spAutoFit/>
            </a:bodyPr>
            <a:p>
              <a:r>
                <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rPr>
                <a:t>A </a:t>
              </a:r>
              <a:endPar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1156" name="矩形 91155"/>
            <p:cNvSpPr/>
            <p:nvPr/>
          </p:nvSpPr>
          <p:spPr>
            <a:xfrm>
              <a:off x="905" y="2582"/>
              <a:ext cx="258" cy="194"/>
            </a:xfrm>
            <a:prstGeom prst="rect">
              <a:avLst/>
            </a:prstGeom>
            <a:noFill/>
            <a:ln w="9525">
              <a:noFill/>
            </a:ln>
          </p:spPr>
          <p:txBody>
            <a:bodyPr wrap="none" lIns="0" tIns="0" rIns="0" bIns="0">
              <a:spAutoFit/>
            </a:bodyPr>
            <a:p>
              <a:r>
                <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rPr>
                <a:t>mol</a:t>
              </a:r>
              <a:endPar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1157" name="矩形 91156"/>
            <p:cNvSpPr/>
            <p:nvPr/>
          </p:nvSpPr>
          <p:spPr>
            <a:xfrm>
              <a:off x="1431" y="2592"/>
              <a:ext cx="89" cy="194"/>
            </a:xfrm>
            <a:prstGeom prst="rect">
              <a:avLst/>
            </a:prstGeom>
            <a:noFill/>
            <a:ln w="9525">
              <a:noFill/>
            </a:ln>
          </p:spPr>
          <p:txBody>
            <a:bodyPr wrap="none" lIns="0" tIns="0" rIns="0" bIns="0">
              <a:spAutoFit/>
            </a:bodyPr>
            <a:p>
              <a:r>
                <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rPr>
                <a:t>n</a:t>
              </a:r>
              <a:endPar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1158" name="矩形 91157"/>
            <p:cNvSpPr/>
            <p:nvPr/>
          </p:nvSpPr>
          <p:spPr>
            <a:xfrm>
              <a:off x="1503" y="2622"/>
              <a:ext cx="107" cy="194"/>
            </a:xfrm>
            <a:prstGeom prst="rect">
              <a:avLst/>
            </a:prstGeom>
            <a:noFill/>
            <a:ln w="9525">
              <a:noFill/>
            </a:ln>
          </p:spPr>
          <p:txBody>
            <a:bodyPr wrap="none" lIns="0" tIns="0" rIns="0" bIns="0">
              <a:spAutoFit/>
            </a:bodyPr>
            <a:p>
              <a:r>
                <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rPr>
                <a:t>B</a:t>
              </a:r>
              <a:endPar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1159" name="矩形 91158"/>
            <p:cNvSpPr/>
            <p:nvPr/>
          </p:nvSpPr>
          <p:spPr>
            <a:xfrm>
              <a:off x="1599" y="2592"/>
              <a:ext cx="338" cy="194"/>
            </a:xfrm>
            <a:prstGeom prst="rect">
              <a:avLst/>
            </a:prstGeom>
            <a:noFill/>
            <a:ln w="9525">
              <a:noFill/>
            </a:ln>
          </p:spPr>
          <p:txBody>
            <a:bodyPr wrap="none" lIns="0" tIns="0" rIns="0" bIns="0">
              <a:spAutoFit/>
            </a:bodyPr>
            <a:p>
              <a:r>
                <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rPr>
                <a:t> mol </a:t>
              </a:r>
              <a:endPar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1160" name="直接连接符 91159"/>
            <p:cNvSpPr/>
            <p:nvPr/>
          </p:nvSpPr>
          <p:spPr>
            <a:xfrm>
              <a:off x="2193" y="2424"/>
              <a:ext cx="1476" cy="1"/>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sp>
        <p:sp>
          <p:nvSpPr>
            <p:cNvPr id="91161" name="任意多边形 91160"/>
            <p:cNvSpPr/>
            <p:nvPr/>
          </p:nvSpPr>
          <p:spPr>
            <a:xfrm>
              <a:off x="3573" y="2404"/>
              <a:ext cx="90" cy="40"/>
            </a:xfrm>
            <a:custGeom>
              <a:avLst/>
              <a:gdLst/>
              <a:ahLst/>
              <a:cxnLst/>
              <a:pathLst>
                <a:path w="90" h="40">
                  <a:moveTo>
                    <a:pt x="90" y="20"/>
                  </a:moveTo>
                  <a:lnTo>
                    <a:pt x="0" y="40"/>
                  </a:lnTo>
                  <a:lnTo>
                    <a:pt x="18" y="20"/>
                  </a:lnTo>
                  <a:lnTo>
                    <a:pt x="0" y="0"/>
                  </a:lnTo>
                  <a:lnTo>
                    <a:pt x="90" y="20"/>
                  </a:lnTo>
                  <a:close/>
                </a:path>
              </a:pathLst>
            </a:cu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p>
              <a:endParaRPr lang="zh-CN" altLang="en-US" sz="200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1162" name="直接连接符 91161"/>
            <p:cNvSpPr/>
            <p:nvPr/>
          </p:nvSpPr>
          <p:spPr>
            <a:xfrm flipH="1">
              <a:off x="2187" y="2583"/>
              <a:ext cx="1458" cy="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sp>
        <p:sp>
          <p:nvSpPr>
            <p:cNvPr id="91163" name="任意多边形 91162"/>
            <p:cNvSpPr/>
            <p:nvPr/>
          </p:nvSpPr>
          <p:spPr>
            <a:xfrm>
              <a:off x="2186" y="2563"/>
              <a:ext cx="90" cy="40"/>
            </a:xfrm>
            <a:custGeom>
              <a:avLst/>
              <a:gdLst/>
              <a:ahLst/>
              <a:cxnLst/>
              <a:pathLst>
                <a:path w="90" h="40">
                  <a:moveTo>
                    <a:pt x="0" y="20"/>
                  </a:moveTo>
                  <a:lnTo>
                    <a:pt x="90" y="0"/>
                  </a:lnTo>
                  <a:lnTo>
                    <a:pt x="72" y="20"/>
                  </a:lnTo>
                  <a:lnTo>
                    <a:pt x="90" y="40"/>
                  </a:lnTo>
                  <a:lnTo>
                    <a:pt x="0" y="20"/>
                  </a:lnTo>
                  <a:close/>
                </a:path>
              </a:pathLst>
            </a:cu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p>
              <a:endParaRPr lang="zh-CN" altLang="en-US" sz="200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1164" name="矩形 91163"/>
            <p:cNvSpPr/>
            <p:nvPr/>
          </p:nvSpPr>
          <p:spPr>
            <a:xfrm>
              <a:off x="2754" y="2164"/>
              <a:ext cx="322" cy="194"/>
            </a:xfrm>
            <a:prstGeom prst="rect">
              <a:avLst/>
            </a:prstGeom>
            <a:noFill/>
            <a:ln w="9525">
              <a:noFill/>
            </a:ln>
          </p:spPr>
          <p:txBody>
            <a:bodyPr wrap="none" lIns="0" tIns="0" rIns="0" bIns="0">
              <a:spAutoFit/>
            </a:bodyPr>
            <a:p>
              <a:r>
                <a:rPr lang="zh-CN" altLang="en-US" sz="2000" dirty="0">
                  <a:solidFill>
                    <a:schemeClr val="tx1"/>
                  </a:solidFill>
                  <a:latin typeface="Times New Roman" panose="02020603050405020304" pitchFamily="18" charset="0"/>
                  <a:ea typeface="微软雅黑" panose="020B0503020204020204" charset="-122"/>
                </a:rPr>
                <a:t>混合</a:t>
              </a:r>
              <a:endParaRPr lang="zh-CN" altLang="en-US" sz="2000" dirty="0">
                <a:solidFill>
                  <a:schemeClr val="tx1"/>
                </a:solidFill>
                <a:latin typeface="Times New Roman" panose="02020603050405020304" pitchFamily="18" charset="0"/>
                <a:ea typeface="微软雅黑" panose="020B0503020204020204" charset="-122"/>
              </a:endParaRPr>
            </a:p>
          </p:txBody>
        </p:sp>
        <p:sp>
          <p:nvSpPr>
            <p:cNvPr id="91165" name="矩形 91164"/>
            <p:cNvSpPr/>
            <p:nvPr/>
          </p:nvSpPr>
          <p:spPr>
            <a:xfrm>
              <a:off x="2754" y="2691"/>
              <a:ext cx="362" cy="194"/>
            </a:xfrm>
            <a:prstGeom prst="rect">
              <a:avLst/>
            </a:prstGeom>
            <a:noFill/>
            <a:ln w="9525">
              <a:noFill/>
            </a:ln>
          </p:spPr>
          <p:txBody>
            <a:bodyPr wrap="none" lIns="0" tIns="0" rIns="0" bIns="0">
              <a:spAutoFit/>
            </a:bodyPr>
            <a:p>
              <a:r>
                <a:rPr lang="zh-CN" altLang="en-US" sz="20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分离 </a:t>
              </a:r>
              <a:endParaRPr lang="zh-CN" altLang="en-US" sz="20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1166" name="矩形 91165"/>
            <p:cNvSpPr/>
            <p:nvPr/>
          </p:nvSpPr>
          <p:spPr>
            <a:xfrm>
              <a:off x="4446" y="2164"/>
              <a:ext cx="482" cy="194"/>
            </a:xfrm>
            <a:prstGeom prst="rect">
              <a:avLst/>
            </a:prstGeom>
            <a:noFill/>
            <a:ln w="9525">
              <a:noFill/>
            </a:ln>
          </p:spPr>
          <p:txBody>
            <a:bodyPr wrap="none" lIns="0" tIns="0" rIns="0" bIns="0">
              <a:spAutoFit/>
            </a:bodyPr>
            <a:p>
              <a:r>
                <a:rPr lang="zh-CN" altLang="en-US" sz="2000" dirty="0">
                  <a:solidFill>
                    <a:schemeClr val="tx1"/>
                  </a:solidFill>
                  <a:latin typeface="Times New Roman" panose="02020603050405020304" pitchFamily="18" charset="0"/>
                  <a:ea typeface="微软雅黑" panose="020B0503020204020204" charset="-122"/>
                </a:rPr>
                <a:t>混合物</a:t>
              </a:r>
              <a:endParaRPr lang="zh-CN" altLang="en-US" sz="2000" dirty="0">
                <a:solidFill>
                  <a:schemeClr val="tx1"/>
                </a:solidFill>
                <a:latin typeface="Times New Roman" panose="02020603050405020304" pitchFamily="18" charset="0"/>
                <a:ea typeface="微软雅黑" panose="020B0503020204020204" charset="-122"/>
              </a:endParaRPr>
            </a:p>
          </p:txBody>
        </p:sp>
        <p:sp>
          <p:nvSpPr>
            <p:cNvPr id="91167" name="矩形 91166"/>
            <p:cNvSpPr/>
            <p:nvPr/>
          </p:nvSpPr>
          <p:spPr>
            <a:xfrm>
              <a:off x="4482" y="2343"/>
              <a:ext cx="420" cy="194"/>
            </a:xfrm>
            <a:prstGeom prst="rect">
              <a:avLst/>
            </a:prstGeom>
            <a:noFill/>
            <a:ln w="9525">
              <a:noFill/>
            </a:ln>
          </p:spPr>
          <p:txBody>
            <a:bodyPr wrap="none" lIns="0" tIns="0" rIns="0" bIns="0">
              <a:spAutoFit/>
            </a:bodyPr>
            <a:p>
              <a:r>
                <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rPr>
                <a:t>(A+B)</a:t>
              </a:r>
              <a:endPar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1168" name="矩形 91167"/>
            <p:cNvSpPr/>
            <p:nvPr/>
          </p:nvSpPr>
          <p:spPr>
            <a:xfrm>
              <a:off x="4293" y="2642"/>
              <a:ext cx="142" cy="194"/>
            </a:xfrm>
            <a:prstGeom prst="rect">
              <a:avLst/>
            </a:prstGeom>
            <a:noFill/>
            <a:ln w="9525">
              <a:noFill/>
            </a:ln>
          </p:spPr>
          <p:txBody>
            <a:bodyPr wrap="none" lIns="0" tIns="0" rIns="0" bIns="0">
              <a:spAutoFit/>
            </a:bodyPr>
            <a:p>
              <a:r>
                <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rPr>
                <a:t>(n</a:t>
              </a:r>
              <a:endPar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1169" name="矩形 91168"/>
            <p:cNvSpPr/>
            <p:nvPr/>
          </p:nvSpPr>
          <p:spPr>
            <a:xfrm>
              <a:off x="4413" y="2671"/>
              <a:ext cx="116" cy="194"/>
            </a:xfrm>
            <a:prstGeom prst="rect">
              <a:avLst/>
            </a:prstGeom>
            <a:noFill/>
            <a:ln w="9525">
              <a:noFill/>
            </a:ln>
          </p:spPr>
          <p:txBody>
            <a:bodyPr wrap="none" lIns="0" tIns="0" rIns="0" bIns="0">
              <a:spAutoFit/>
            </a:bodyPr>
            <a:p>
              <a:r>
                <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rPr>
                <a:t>A</a:t>
              </a:r>
              <a:endPar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1170" name="矩形 91169"/>
            <p:cNvSpPr/>
            <p:nvPr/>
          </p:nvSpPr>
          <p:spPr>
            <a:xfrm>
              <a:off x="4517" y="2642"/>
              <a:ext cx="180" cy="194"/>
            </a:xfrm>
            <a:prstGeom prst="rect">
              <a:avLst/>
            </a:prstGeom>
            <a:noFill/>
            <a:ln w="9525">
              <a:noFill/>
            </a:ln>
          </p:spPr>
          <p:txBody>
            <a:bodyPr wrap="none" lIns="0" tIns="0" rIns="0" bIns="0">
              <a:spAutoFit/>
            </a:bodyPr>
            <a:p>
              <a:r>
                <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rPr>
                <a:t>+n</a:t>
              </a:r>
              <a:endPar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1171" name="矩形 91170"/>
            <p:cNvSpPr/>
            <p:nvPr/>
          </p:nvSpPr>
          <p:spPr>
            <a:xfrm>
              <a:off x="4706" y="2671"/>
              <a:ext cx="107" cy="194"/>
            </a:xfrm>
            <a:prstGeom prst="rect">
              <a:avLst/>
            </a:prstGeom>
            <a:noFill/>
            <a:ln w="9525">
              <a:noFill/>
            </a:ln>
          </p:spPr>
          <p:txBody>
            <a:bodyPr wrap="none" lIns="0" tIns="0" rIns="0" bIns="0">
              <a:spAutoFit/>
            </a:bodyPr>
            <a:p>
              <a:r>
                <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rPr>
                <a:t>B</a:t>
              </a:r>
              <a:endPar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1172" name="矩形 91171"/>
            <p:cNvSpPr/>
            <p:nvPr/>
          </p:nvSpPr>
          <p:spPr>
            <a:xfrm>
              <a:off x="4803" y="2642"/>
              <a:ext cx="351" cy="194"/>
            </a:xfrm>
            <a:prstGeom prst="rect">
              <a:avLst/>
            </a:prstGeom>
            <a:noFill/>
            <a:ln w="9525">
              <a:noFill/>
            </a:ln>
          </p:spPr>
          <p:txBody>
            <a:bodyPr wrap="none" lIns="0" tIns="0" rIns="0" bIns="0">
              <a:spAutoFit/>
            </a:bodyPr>
            <a:p>
              <a:r>
                <a:rPr lang="en-US" altLang="zh-CN" sz="2000" dirty="0">
                  <a:solidFill>
                    <a:schemeClr val="tx1"/>
                  </a:solidFill>
                  <a:latin typeface="Times New Roman" panose="02020603050405020304" pitchFamily="18" charset="0"/>
                  <a:ea typeface="微软雅黑" panose="020B0503020204020204" charset="-122"/>
                  <a:cs typeface="Times New Roman" panose="02020603050405020304" pitchFamily="18" charset="0"/>
                </a:rPr>
                <a:t>) </a:t>
              </a:r>
              <a:r>
                <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rPr>
                <a:t>mol</a:t>
              </a:r>
              <a:endParaRPr lang="en-US" altLang="zh-CN" sz="200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grpSp>
      <p:sp>
        <p:nvSpPr>
          <p:cNvPr id="91173" name="文本框 91172"/>
          <p:cNvSpPr txBox="1"/>
          <p:nvPr/>
        </p:nvSpPr>
        <p:spPr>
          <a:xfrm>
            <a:off x="467995" y="4760595"/>
            <a:ext cx="8458200" cy="1476375"/>
          </a:xfrm>
          <a:prstGeom prst="rect">
            <a:avLst/>
          </a:prstGeom>
          <a:noFill/>
          <a:ln w="9525">
            <a:noFill/>
          </a:ln>
        </p:spPr>
        <p:txBody>
          <a:bodyPr>
            <a:spAutoFit/>
          </a:bodyPr>
          <a:p>
            <a:pPr>
              <a:lnSpc>
                <a:spcPct val="150000"/>
              </a:lnSpc>
              <a:spcBef>
                <a:spcPct val="50000"/>
              </a:spcBef>
            </a:pP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分离科学实际上是研究如何将热力学第二定律所说的自发过程，以相反方向进行到最大限度的科学。即如何给体系增加能量和降低体系的熵值以便增强分离效果。</a:t>
            </a:r>
            <a:endParaRPr lang="zh-CN" altLang="en-US" sz="20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196" name="TextBox 4"/>
          <p:cNvSpPr txBox="1"/>
          <p:nvPr/>
        </p:nvSpPr>
        <p:spPr>
          <a:xfrm>
            <a:off x="1331913" y="404813"/>
            <a:ext cx="3243262" cy="583565"/>
          </a:xfrm>
          <a:prstGeom prst="rect">
            <a:avLst/>
          </a:prstGeom>
          <a:noFill/>
          <a:ln w="9525">
            <a:noFill/>
          </a:ln>
        </p:spPr>
        <p:txBody>
          <a:bodyPr anchor="t">
            <a:spAutoFit/>
          </a:bodyPr>
          <a:p>
            <a:pPr>
              <a:buSzTx/>
            </a:pPr>
            <a:r>
              <a:rPr lang="en-US" altLang="zh-CN" sz="3200" dirty="0">
                <a:latin typeface="微软雅黑" panose="020B0503020204020204" charset="-122"/>
                <a:ea typeface="微软雅黑" panose="020B0503020204020204" charset="-122"/>
                <a:cs typeface="微软雅黑" panose="020B0503020204020204" charset="-122"/>
              </a:rPr>
              <a:t>1.2 </a:t>
            </a:r>
            <a:r>
              <a:rPr lang="zh-CN" altLang="en-US" sz="3200" dirty="0">
                <a:latin typeface="微软雅黑" panose="020B0503020204020204" charset="-122"/>
                <a:ea typeface="微软雅黑" panose="020B0503020204020204" charset="-122"/>
                <a:cs typeface="微软雅黑" panose="020B0503020204020204" charset="-122"/>
              </a:rPr>
              <a:t>分离过程</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fld>
            <a:endParaRPr lang="zh-CN" altLang="en-US" dirty="0">
              <a:latin typeface="Times New Roman" panose="02020603050405020304" pitchFamily="18" charset="0"/>
            </a:endParaRPr>
          </a:p>
        </p:txBody>
      </p:sp>
      <p:sp>
        <p:nvSpPr>
          <p:cNvPr id="703492" name="文本框 703491"/>
          <p:cNvSpPr txBox="1"/>
          <p:nvPr/>
        </p:nvSpPr>
        <p:spPr>
          <a:xfrm>
            <a:off x="395605" y="1412875"/>
            <a:ext cx="6037580" cy="2676525"/>
          </a:xfrm>
          <a:prstGeom prst="rect">
            <a:avLst/>
          </a:prstGeom>
          <a:noFill/>
          <a:ln w="9525">
            <a:noFill/>
          </a:ln>
        </p:spPr>
        <p:txBody>
          <a:bodyPr wrap="square">
            <a:spAutoFit/>
          </a:bodyPr>
          <a:p>
            <a:pPr marL="457200" indent="-457200" algn="just">
              <a:lnSpc>
                <a:spcPct val="150000"/>
              </a:lnSpc>
              <a:spcBef>
                <a:spcPct val="50000"/>
              </a:spcBef>
              <a:buNone/>
            </a:pPr>
            <a:r>
              <a:rPr lang="zh-CN" altLang="en-US" sz="2800" dirty="0">
                <a:solidFill>
                  <a:srgbClr val="FF3300"/>
                </a:solidFill>
                <a:latin typeface="微软雅黑" panose="020B0503020204020204" charset="-122"/>
                <a:ea typeface="微软雅黑" panose="020B0503020204020204" charset="-122"/>
              </a:rPr>
              <a:t>热力学要解决的问题：</a:t>
            </a:r>
            <a:endParaRPr lang="zh-CN" altLang="en-US" sz="2800" dirty="0">
              <a:solidFill>
                <a:srgbClr val="FF3300"/>
              </a:solidFill>
              <a:latin typeface="微软雅黑" panose="020B0503020204020204" charset="-122"/>
              <a:ea typeface="微软雅黑" panose="020B0503020204020204" charset="-122"/>
            </a:endParaRPr>
          </a:p>
          <a:p>
            <a:pPr marL="914400" lvl="1" indent="-457200" algn="just">
              <a:lnSpc>
                <a:spcPct val="150000"/>
              </a:lnSpc>
              <a:buAutoNum type="arabicPeriod"/>
            </a:pPr>
            <a:r>
              <a:rPr lang="zh-CN" altLang="en-US" sz="2800" dirty="0">
                <a:latin typeface="微软雅黑" panose="020B0503020204020204" charset="-122"/>
                <a:ea typeface="微软雅黑" panose="020B0503020204020204" charset="-122"/>
              </a:rPr>
              <a:t>能否实现分离？</a:t>
            </a:r>
            <a:endParaRPr lang="zh-CN" altLang="en-US" sz="2800" dirty="0">
              <a:latin typeface="微软雅黑" panose="020B0503020204020204" charset="-122"/>
              <a:ea typeface="微软雅黑" panose="020B0503020204020204" charset="-122"/>
            </a:endParaRPr>
          </a:p>
          <a:p>
            <a:pPr marL="914400" lvl="1" indent="-457200" algn="just">
              <a:lnSpc>
                <a:spcPct val="150000"/>
              </a:lnSpc>
              <a:buAutoNum type="arabicPeriod"/>
            </a:pPr>
            <a:r>
              <a:rPr lang="zh-CN" altLang="en-US" sz="2800" dirty="0">
                <a:latin typeface="微软雅黑" panose="020B0503020204020204" charset="-122"/>
                <a:ea typeface="微软雅黑" panose="020B0503020204020204" charset="-122"/>
              </a:rPr>
              <a:t>分离是否完全？</a:t>
            </a:r>
            <a:endParaRPr lang="zh-CN" altLang="en-US" sz="2800" dirty="0">
              <a:latin typeface="微软雅黑" panose="020B0503020204020204" charset="-122"/>
              <a:ea typeface="微软雅黑" panose="020B0503020204020204" charset="-122"/>
            </a:endParaRPr>
          </a:p>
          <a:p>
            <a:pPr marL="914400" lvl="1" indent="-457200" algn="just">
              <a:lnSpc>
                <a:spcPct val="150000"/>
              </a:lnSpc>
              <a:buAutoNum type="arabicPeriod"/>
            </a:pPr>
            <a:r>
              <a:rPr lang="zh-CN" altLang="en-US" sz="2800" dirty="0">
                <a:latin typeface="微软雅黑" panose="020B0503020204020204" charset="-122"/>
                <a:ea typeface="微软雅黑" panose="020B0503020204020204" charset="-122"/>
              </a:rPr>
              <a:t>如何寻找最佳分离方法？</a:t>
            </a:r>
            <a:endParaRPr lang="zh-CN" altLang="en-US" sz="2800" dirty="0">
              <a:latin typeface="微软雅黑" panose="020B0503020204020204" charset="-122"/>
              <a:ea typeface="微软雅黑" panose="020B0503020204020204" charset="-122"/>
            </a:endParaRPr>
          </a:p>
        </p:txBody>
      </p:sp>
      <p:sp>
        <p:nvSpPr>
          <p:cNvPr id="8196" name="TextBox 4"/>
          <p:cNvSpPr txBox="1"/>
          <p:nvPr>
            <p:custDataLst>
              <p:tags r:id="rId1"/>
            </p:custDataLst>
          </p:nvPr>
        </p:nvSpPr>
        <p:spPr>
          <a:xfrm>
            <a:off x="1331913" y="404813"/>
            <a:ext cx="3243262" cy="583565"/>
          </a:xfrm>
          <a:prstGeom prst="rect">
            <a:avLst/>
          </a:prstGeom>
          <a:noFill/>
          <a:ln w="9525">
            <a:noFill/>
          </a:ln>
        </p:spPr>
        <p:txBody>
          <a:bodyPr anchor="t">
            <a:spAutoFit/>
          </a:bodyPr>
          <a:p>
            <a:pPr>
              <a:buSzTx/>
            </a:pPr>
            <a:r>
              <a:rPr lang="en-US" altLang="zh-CN" sz="3200" dirty="0">
                <a:latin typeface="微软雅黑" panose="020B0503020204020204" charset="-122"/>
                <a:ea typeface="微软雅黑" panose="020B0503020204020204" charset="-122"/>
                <a:cs typeface="微软雅黑" panose="020B0503020204020204" charset="-122"/>
              </a:rPr>
              <a:t> 1.2 </a:t>
            </a:r>
            <a:r>
              <a:rPr lang="zh-CN" altLang="en-US" sz="3200" dirty="0">
                <a:latin typeface="微软雅黑" panose="020B0503020204020204" charset="-122"/>
                <a:ea typeface="微软雅黑" panose="020B0503020204020204" charset="-122"/>
                <a:cs typeface="微软雅黑" panose="020B0503020204020204" charset="-122"/>
              </a:rPr>
              <a:t>分离过程</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fld>
            <a:endParaRPr lang="zh-CN" altLang="en-US" dirty="0">
              <a:latin typeface="Times New Roman" panose="02020603050405020304" pitchFamily="18" charset="0"/>
            </a:endParaRPr>
          </a:p>
        </p:txBody>
      </p:sp>
      <p:sp>
        <p:nvSpPr>
          <p:cNvPr id="707588" name="文本框 707587"/>
          <p:cNvSpPr txBox="1"/>
          <p:nvPr/>
        </p:nvSpPr>
        <p:spPr>
          <a:xfrm>
            <a:off x="396240" y="1268730"/>
            <a:ext cx="7567930" cy="3415030"/>
          </a:xfrm>
          <a:prstGeom prst="rect">
            <a:avLst/>
          </a:prstGeom>
          <a:noFill/>
          <a:ln w="9525">
            <a:noFill/>
          </a:ln>
        </p:spPr>
        <p:txBody>
          <a:bodyPr wrap="square">
            <a:spAutoFit/>
          </a:bodyPr>
          <a:p>
            <a:pPr marL="457200" indent="-457200" algn="just">
              <a:lnSpc>
                <a:spcPct val="150000"/>
              </a:lnSpc>
              <a:spcBef>
                <a:spcPct val="50000"/>
              </a:spcBef>
              <a:buNone/>
            </a:pPr>
            <a:r>
              <a:rPr lang="zh-CN" altLang="en-US" sz="2400" dirty="0">
                <a:solidFill>
                  <a:srgbClr val="FF3300"/>
                </a:solidFill>
                <a:latin typeface="微软雅黑" panose="020B0503020204020204" charset="-122"/>
                <a:ea typeface="微软雅黑" panose="020B0503020204020204" charset="-122"/>
              </a:rPr>
              <a:t>热力学研究内容：</a:t>
            </a:r>
            <a:endParaRPr lang="zh-CN" altLang="en-US" sz="2400" dirty="0">
              <a:solidFill>
                <a:srgbClr val="FF3300"/>
              </a:solidFill>
              <a:latin typeface="微软雅黑" panose="020B0503020204020204" charset="-122"/>
              <a:ea typeface="微软雅黑" panose="020B0503020204020204" charset="-122"/>
            </a:endParaRPr>
          </a:p>
          <a:p>
            <a:pPr marL="457200" indent="-457200" algn="just">
              <a:lnSpc>
                <a:spcPct val="150000"/>
              </a:lnSpc>
              <a:buAutoNum type="arabicPeriod"/>
            </a:pPr>
            <a:r>
              <a:rPr lang="zh-CN" altLang="en-US" sz="2400" dirty="0">
                <a:latin typeface="微软雅黑" panose="020B0503020204020204" charset="-122"/>
                <a:ea typeface="微软雅黑" panose="020B0503020204020204" charset="-122"/>
              </a:rPr>
              <a:t>分离过程能量、热量与功的守恒与转换。</a:t>
            </a:r>
            <a:endParaRPr lang="zh-CN" altLang="en-US" sz="2400" dirty="0">
              <a:latin typeface="微软雅黑" panose="020B0503020204020204" charset="-122"/>
              <a:ea typeface="微软雅黑" panose="020B0503020204020204" charset="-122"/>
            </a:endParaRPr>
          </a:p>
          <a:p>
            <a:pPr marL="457200" indent="-457200" algn="just">
              <a:lnSpc>
                <a:spcPct val="150000"/>
              </a:lnSpc>
              <a:buAutoNum type="arabicPeriod"/>
            </a:pPr>
            <a:r>
              <a:rPr lang="zh-CN" altLang="en-US" sz="2400" dirty="0">
                <a:latin typeface="微软雅黑" panose="020B0503020204020204" charset="-122"/>
                <a:ea typeface="微软雅黑" panose="020B0503020204020204" charset="-122"/>
              </a:rPr>
              <a:t>分离过程物质平衡与分布，结合分子间相互作用与分子结构关系，选择和建立高效的分离体系。</a:t>
            </a:r>
            <a:endParaRPr lang="zh-CN" altLang="en-US" sz="2400" dirty="0">
              <a:latin typeface="微软雅黑" panose="020B0503020204020204" charset="-122"/>
              <a:ea typeface="微软雅黑" panose="020B0503020204020204" charset="-122"/>
            </a:endParaRPr>
          </a:p>
          <a:p>
            <a:pPr marL="457200" indent="-457200" algn="just">
              <a:lnSpc>
                <a:spcPct val="150000"/>
              </a:lnSpc>
              <a:buAutoNum type="arabicPeriod"/>
            </a:pPr>
            <a:r>
              <a:rPr lang="zh-CN" altLang="en-US" sz="2400" dirty="0">
                <a:latin typeface="微软雅黑" panose="020B0503020204020204" charset="-122"/>
                <a:ea typeface="微软雅黑" panose="020B0503020204020204" charset="-122"/>
              </a:rPr>
              <a:t>通过</a:t>
            </a:r>
            <a:r>
              <a:rPr lang="zh-CN" altLang="en-US" sz="2400" dirty="0">
                <a:latin typeface="微软雅黑" panose="020B0503020204020204" charset="-122"/>
                <a:ea typeface="微软雅黑" panose="020B0503020204020204" charset="-122"/>
              </a:rPr>
              <a:t>熵、自由能、化学势的变化判断分离进行的方向和程度。</a:t>
            </a:r>
            <a:endParaRPr lang="zh-CN" altLang="en-US" sz="2400" dirty="0">
              <a:latin typeface="微软雅黑" panose="020B0503020204020204" charset="-122"/>
              <a:ea typeface="微软雅黑" panose="020B0503020204020204" charset="-122"/>
            </a:endParaRPr>
          </a:p>
        </p:txBody>
      </p:sp>
      <p:sp>
        <p:nvSpPr>
          <p:cNvPr id="8196" name="TextBox 4"/>
          <p:cNvSpPr txBox="1"/>
          <p:nvPr>
            <p:custDataLst>
              <p:tags r:id="rId1"/>
            </p:custDataLst>
          </p:nvPr>
        </p:nvSpPr>
        <p:spPr>
          <a:xfrm>
            <a:off x="1331913" y="404813"/>
            <a:ext cx="3243262" cy="583565"/>
          </a:xfrm>
          <a:prstGeom prst="rect">
            <a:avLst/>
          </a:prstGeom>
          <a:noFill/>
          <a:ln w="9525">
            <a:noFill/>
          </a:ln>
        </p:spPr>
        <p:txBody>
          <a:bodyPr anchor="t">
            <a:spAutoFit/>
          </a:bodyPr>
          <a:p>
            <a:pPr>
              <a:buSzTx/>
            </a:pPr>
            <a:r>
              <a:rPr lang="en-US" altLang="zh-CN" sz="3200" dirty="0">
                <a:latin typeface="微软雅黑" panose="020B0503020204020204" charset="-122"/>
                <a:ea typeface="微软雅黑" panose="020B0503020204020204" charset="-122"/>
                <a:cs typeface="微软雅黑" panose="020B0503020204020204" charset="-122"/>
              </a:rPr>
              <a:t> 1.2 </a:t>
            </a:r>
            <a:r>
              <a:rPr lang="zh-CN" altLang="en-US" sz="3200" dirty="0">
                <a:latin typeface="微软雅黑" panose="020B0503020204020204" charset="-122"/>
                <a:ea typeface="微软雅黑" panose="020B0503020204020204" charset="-122"/>
                <a:cs typeface="微软雅黑" panose="020B0503020204020204" charset="-122"/>
              </a:rPr>
              <a:t>分离过程</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3" name="Rectangle 3"/>
          <p:cNvSpPr>
            <a:spLocks noGrp="1"/>
          </p:cNvSpPr>
          <p:nvPr>
            <p:ph idx="1"/>
          </p:nvPr>
        </p:nvSpPr>
        <p:spPr>
          <a:xfrm>
            <a:off x="1478280" y="2042795"/>
            <a:ext cx="1522095" cy="678180"/>
          </a:xfrm>
          <a:ln w="57150">
            <a:solidFill>
              <a:srgbClr val="FF3300"/>
            </a:solidFill>
            <a:miter/>
          </a:ln>
        </p:spPr>
        <p:txBody>
          <a:bodyPr vert="horz" wrap="square" lIns="91440" tIns="45720" rIns="91440" bIns="45720" anchor="ctr" anchorCtr="1"/>
          <a:p>
            <a:pPr marL="0" indent="0">
              <a:lnSpc>
                <a:spcPct val="80000"/>
              </a:lnSpc>
              <a:buFontTx/>
              <a:buNone/>
            </a:pPr>
            <a:r>
              <a:rPr lang="zh-CN" altLang="en-US" sz="2000" b="1" kern="1200" dirty="0">
                <a:latin typeface="黑体" panose="02010609060101010101" pitchFamily="49" charset="-122"/>
                <a:ea typeface="黑体" panose="02010609060101010101" pitchFamily="49" charset="-122"/>
              </a:rPr>
              <a:t>资源调查</a:t>
            </a:r>
            <a:endParaRPr lang="zh-CN" altLang="en-US" sz="2000" b="1" kern="1200" dirty="0">
              <a:latin typeface="黑体" panose="02010609060101010101" pitchFamily="49" charset="-122"/>
              <a:ea typeface="黑体" panose="02010609060101010101" pitchFamily="49" charset="-122"/>
            </a:endParaRPr>
          </a:p>
          <a:p>
            <a:pPr marL="0" indent="0">
              <a:lnSpc>
                <a:spcPct val="80000"/>
              </a:lnSpc>
              <a:buFontTx/>
              <a:buNone/>
            </a:pPr>
            <a:r>
              <a:rPr lang="zh-CN" altLang="en-US" sz="2000" b="1" kern="1200" dirty="0">
                <a:latin typeface="黑体" panose="02010609060101010101" pitchFamily="49" charset="-122"/>
                <a:ea typeface="黑体" panose="02010609060101010101" pitchFamily="49" charset="-122"/>
              </a:rPr>
              <a:t>资料收集</a:t>
            </a:r>
            <a:endParaRPr lang="zh-CN" altLang="en-US" sz="2000" b="1" kern="1200" dirty="0">
              <a:latin typeface="黑体" panose="02010609060101010101" pitchFamily="49" charset="-122"/>
              <a:ea typeface="黑体" panose="02010609060101010101" pitchFamily="49" charset="-122"/>
            </a:endParaRPr>
          </a:p>
        </p:txBody>
      </p:sp>
      <p:sp>
        <p:nvSpPr>
          <p:cNvPr id="179204" name="AutoShape 4"/>
          <p:cNvSpPr/>
          <p:nvPr/>
        </p:nvSpPr>
        <p:spPr>
          <a:xfrm>
            <a:off x="3395980" y="2089150"/>
            <a:ext cx="878840" cy="305435"/>
          </a:xfrm>
          <a:prstGeom prst="rightArrow">
            <a:avLst>
              <a:gd name="adj1" fmla="val 50000"/>
              <a:gd name="adj2" fmla="val 43708"/>
            </a:avLst>
          </a:prstGeom>
          <a:solidFill>
            <a:schemeClr val="accent1"/>
          </a:solidFill>
          <a:ln w="76200" cap="flat" cmpd="sng">
            <a:solidFill>
              <a:schemeClr val="hlink"/>
            </a:solidFill>
            <a:prstDash val="solid"/>
            <a:miter/>
            <a:headEnd type="none" w="med" len="med"/>
            <a:tailEnd type="none" w="med" len="med"/>
          </a:ln>
        </p:spPr>
        <p:txBody>
          <a:bodyPr wrap="none" anchor="ctr"/>
          <a:p>
            <a:pPr>
              <a:buSzTx/>
            </a:pPr>
            <a:endParaRPr lang="zh-CN" altLang="en-US" sz="2000" b="1" dirty="0">
              <a:latin typeface="Arial" panose="020B0604020202020204" pitchFamily="34" charset="0"/>
              <a:ea typeface="黑体" panose="02010609060101010101" pitchFamily="49" charset="-122"/>
            </a:endParaRPr>
          </a:p>
        </p:txBody>
      </p:sp>
      <p:sp>
        <p:nvSpPr>
          <p:cNvPr id="179205" name="Rectangle 5"/>
          <p:cNvSpPr/>
          <p:nvPr/>
        </p:nvSpPr>
        <p:spPr>
          <a:xfrm>
            <a:off x="4787900" y="2061210"/>
            <a:ext cx="1261745" cy="387350"/>
          </a:xfrm>
          <a:prstGeom prst="rect">
            <a:avLst/>
          </a:prstGeom>
          <a:noFill/>
          <a:ln w="57150" cap="flat" cmpd="sng">
            <a:solidFill>
              <a:srgbClr val="FF3300"/>
            </a:solidFill>
            <a:prstDash val="solid"/>
            <a:miter/>
            <a:headEnd type="none" w="med" len="med"/>
            <a:tailEnd type="none" w="med" len="med"/>
          </a:ln>
        </p:spPr>
        <p:txBody>
          <a:bodyPr lIns="91428" tIns="45716" rIns="91428" bIns="45716" anchor="ctr" anchorCtr="1"/>
          <a:p>
            <a:pPr>
              <a:lnSpc>
                <a:spcPct val="90000"/>
              </a:lnSpc>
              <a:spcBef>
                <a:spcPct val="20000"/>
              </a:spcBef>
              <a:buSzTx/>
            </a:pPr>
            <a:r>
              <a:rPr lang="zh-CN" altLang="en-US" sz="2000" dirty="0">
                <a:latin typeface="黑体" panose="02010609060101010101" pitchFamily="49" charset="-122"/>
                <a:ea typeface="黑体" panose="02010609060101010101" pitchFamily="49" charset="-122"/>
              </a:rPr>
              <a:t>成分预试</a:t>
            </a:r>
            <a:endParaRPr lang="zh-CN" altLang="en-US" sz="2000" dirty="0">
              <a:latin typeface="黑体" panose="02010609060101010101" pitchFamily="49" charset="-122"/>
              <a:ea typeface="黑体" panose="02010609060101010101" pitchFamily="49" charset="-122"/>
            </a:endParaRPr>
          </a:p>
        </p:txBody>
      </p:sp>
      <p:sp>
        <p:nvSpPr>
          <p:cNvPr id="179206" name="AutoShape 6"/>
          <p:cNvSpPr/>
          <p:nvPr/>
        </p:nvSpPr>
        <p:spPr>
          <a:xfrm>
            <a:off x="6242685" y="2143125"/>
            <a:ext cx="852170" cy="305435"/>
          </a:xfrm>
          <a:prstGeom prst="rightArrow">
            <a:avLst>
              <a:gd name="adj1" fmla="val 50000"/>
              <a:gd name="adj2" fmla="val 43708"/>
            </a:avLst>
          </a:prstGeom>
          <a:solidFill>
            <a:schemeClr val="accent1"/>
          </a:solidFill>
          <a:ln w="76200" cap="flat" cmpd="sng">
            <a:solidFill>
              <a:schemeClr val="hlink"/>
            </a:solidFill>
            <a:prstDash val="solid"/>
            <a:miter/>
            <a:headEnd type="none" w="med" len="med"/>
            <a:tailEnd type="none" w="med" len="med"/>
          </a:ln>
        </p:spPr>
        <p:txBody>
          <a:bodyPr wrap="none" anchor="ctr"/>
          <a:p>
            <a:pPr>
              <a:buSzTx/>
            </a:pPr>
            <a:endParaRPr lang="zh-CN" altLang="en-US" sz="2000" b="1" dirty="0">
              <a:latin typeface="Arial" panose="020B0604020202020204" pitchFamily="34" charset="0"/>
              <a:ea typeface="黑体" panose="02010609060101010101" pitchFamily="49" charset="-122"/>
            </a:endParaRPr>
          </a:p>
        </p:txBody>
      </p:sp>
      <p:sp>
        <p:nvSpPr>
          <p:cNvPr id="179207" name="Rectangle 7"/>
          <p:cNvSpPr/>
          <p:nvPr/>
        </p:nvSpPr>
        <p:spPr>
          <a:xfrm>
            <a:off x="7287895" y="2140585"/>
            <a:ext cx="1263650" cy="390525"/>
          </a:xfrm>
          <a:prstGeom prst="rect">
            <a:avLst/>
          </a:prstGeom>
          <a:noFill/>
          <a:ln w="57150" cap="flat" cmpd="sng">
            <a:solidFill>
              <a:srgbClr val="FF3300"/>
            </a:solidFill>
            <a:prstDash val="solid"/>
            <a:miter/>
            <a:headEnd type="none" w="med" len="med"/>
            <a:tailEnd type="none" w="med" len="med"/>
          </a:ln>
        </p:spPr>
        <p:txBody>
          <a:bodyPr lIns="91428" tIns="45716" rIns="91428" bIns="45716" anchor="ctr" anchorCtr="1"/>
          <a:p>
            <a:pPr>
              <a:lnSpc>
                <a:spcPct val="90000"/>
              </a:lnSpc>
              <a:spcBef>
                <a:spcPct val="20000"/>
              </a:spcBef>
              <a:buSzTx/>
            </a:pPr>
            <a:r>
              <a:rPr lang="zh-CN" altLang="en-US" sz="2000" dirty="0">
                <a:latin typeface="黑体" panose="02010609060101010101" pitchFamily="49" charset="-122"/>
                <a:ea typeface="黑体" panose="02010609060101010101" pitchFamily="49" charset="-122"/>
              </a:rPr>
              <a:t>提取</a:t>
            </a:r>
            <a:endParaRPr lang="zh-CN" altLang="en-US" sz="2000" dirty="0">
              <a:latin typeface="黑体" panose="02010609060101010101" pitchFamily="49" charset="-122"/>
              <a:ea typeface="黑体" panose="02010609060101010101" pitchFamily="49" charset="-122"/>
            </a:endParaRPr>
          </a:p>
        </p:txBody>
      </p:sp>
      <p:sp>
        <p:nvSpPr>
          <p:cNvPr id="179208" name="Rectangle 8"/>
          <p:cNvSpPr/>
          <p:nvPr/>
        </p:nvSpPr>
        <p:spPr>
          <a:xfrm>
            <a:off x="7297420" y="4418330"/>
            <a:ext cx="1263015" cy="678180"/>
          </a:xfrm>
          <a:prstGeom prst="rect">
            <a:avLst/>
          </a:prstGeom>
          <a:noFill/>
          <a:ln w="57150" cap="flat" cmpd="sng">
            <a:solidFill>
              <a:srgbClr val="FF3300"/>
            </a:solidFill>
            <a:prstDash val="solid"/>
            <a:miter/>
            <a:headEnd type="none" w="med" len="med"/>
            <a:tailEnd type="none" w="med" len="med"/>
          </a:ln>
        </p:spPr>
        <p:txBody>
          <a:bodyPr lIns="91428" tIns="45716" rIns="91428" bIns="45716" anchor="ctr" anchorCtr="1"/>
          <a:p>
            <a:pPr>
              <a:lnSpc>
                <a:spcPct val="90000"/>
              </a:lnSpc>
              <a:spcBef>
                <a:spcPct val="20000"/>
              </a:spcBef>
              <a:buSzTx/>
            </a:pPr>
            <a:r>
              <a:rPr lang="zh-CN" altLang="en-US" sz="2000" dirty="0">
                <a:latin typeface="黑体" panose="02010609060101010101" pitchFamily="49" charset="-122"/>
                <a:ea typeface="黑体" panose="02010609060101010101" pitchFamily="49" charset="-122"/>
              </a:rPr>
              <a:t>有效成分</a:t>
            </a:r>
            <a:endParaRPr lang="en-US" altLang="zh-CN" sz="2000" dirty="0">
              <a:latin typeface="黑体" panose="02010609060101010101" pitchFamily="49" charset="-122"/>
              <a:ea typeface="黑体" panose="02010609060101010101" pitchFamily="49" charset="-122"/>
            </a:endParaRPr>
          </a:p>
          <a:p>
            <a:pPr>
              <a:lnSpc>
                <a:spcPct val="90000"/>
              </a:lnSpc>
              <a:spcBef>
                <a:spcPct val="20000"/>
              </a:spcBef>
              <a:buSzTx/>
            </a:pPr>
            <a:r>
              <a:rPr lang="zh-CN" altLang="en-US" sz="2000" dirty="0">
                <a:latin typeface="黑体" panose="02010609060101010101" pitchFamily="49" charset="-122"/>
                <a:ea typeface="黑体" panose="02010609060101010101" pitchFamily="49" charset="-122"/>
              </a:rPr>
              <a:t>分离纯化</a:t>
            </a:r>
            <a:endParaRPr lang="zh-CN" altLang="en-US" sz="2000" dirty="0">
              <a:latin typeface="黑体" panose="02010609060101010101" pitchFamily="49" charset="-122"/>
              <a:ea typeface="黑体" panose="02010609060101010101" pitchFamily="49" charset="-122"/>
            </a:endParaRPr>
          </a:p>
        </p:txBody>
      </p:sp>
      <p:sp>
        <p:nvSpPr>
          <p:cNvPr id="179209" name="Rectangle 9"/>
          <p:cNvSpPr/>
          <p:nvPr/>
        </p:nvSpPr>
        <p:spPr>
          <a:xfrm>
            <a:off x="7287895" y="3204210"/>
            <a:ext cx="1263650" cy="375920"/>
          </a:xfrm>
          <a:prstGeom prst="rect">
            <a:avLst/>
          </a:prstGeom>
          <a:noFill/>
          <a:ln w="57150" cap="flat" cmpd="sng">
            <a:solidFill>
              <a:srgbClr val="FF3300"/>
            </a:solidFill>
            <a:prstDash val="solid"/>
            <a:miter/>
            <a:headEnd type="none" w="med" len="med"/>
            <a:tailEnd type="none" w="med" len="med"/>
          </a:ln>
        </p:spPr>
        <p:txBody>
          <a:bodyPr lIns="91428" tIns="45716" rIns="91428" bIns="45716" anchor="ctr" anchorCtr="1"/>
          <a:p>
            <a:pPr>
              <a:lnSpc>
                <a:spcPct val="90000"/>
              </a:lnSpc>
              <a:spcBef>
                <a:spcPct val="20000"/>
              </a:spcBef>
              <a:buSzTx/>
            </a:pPr>
            <a:r>
              <a:rPr lang="zh-CN" altLang="en-US" sz="2000" dirty="0">
                <a:latin typeface="黑体" panose="02010609060101010101" pitchFamily="49" charset="-122"/>
                <a:ea typeface="黑体" panose="02010609060101010101" pitchFamily="49" charset="-122"/>
              </a:rPr>
              <a:t>部位分离</a:t>
            </a:r>
            <a:endParaRPr lang="zh-CN" altLang="en-US" sz="2000" dirty="0">
              <a:latin typeface="黑体" panose="02010609060101010101" pitchFamily="49" charset="-122"/>
              <a:ea typeface="黑体" panose="02010609060101010101" pitchFamily="49" charset="-122"/>
            </a:endParaRPr>
          </a:p>
        </p:txBody>
      </p:sp>
      <p:sp>
        <p:nvSpPr>
          <p:cNvPr id="179210" name="Rectangle 10"/>
          <p:cNvSpPr/>
          <p:nvPr/>
        </p:nvSpPr>
        <p:spPr>
          <a:xfrm>
            <a:off x="3219450" y="2916555"/>
            <a:ext cx="1232535" cy="403225"/>
          </a:xfrm>
          <a:prstGeom prst="rect">
            <a:avLst/>
          </a:prstGeom>
          <a:noFill/>
          <a:ln w="57150" cap="flat" cmpd="sng">
            <a:solidFill>
              <a:schemeClr val="hlink"/>
            </a:solidFill>
            <a:prstDash val="solid"/>
            <a:miter/>
            <a:headEnd type="none" w="med" len="med"/>
            <a:tailEnd type="none" w="med" len="med"/>
          </a:ln>
        </p:spPr>
        <p:txBody>
          <a:bodyPr lIns="91428" tIns="45716" rIns="91428" bIns="45716" anchor="ctr" anchorCtr="1"/>
          <a:p>
            <a:pPr>
              <a:lnSpc>
                <a:spcPct val="90000"/>
              </a:lnSpc>
              <a:spcBef>
                <a:spcPct val="20000"/>
              </a:spcBef>
              <a:buSzTx/>
            </a:pPr>
            <a:r>
              <a:rPr lang="zh-CN" altLang="en-US" sz="2000" dirty="0">
                <a:latin typeface="黑体" panose="02010609060101010101" pitchFamily="49" charset="-122"/>
                <a:ea typeface="黑体" panose="02010609060101010101" pitchFamily="49" charset="-122"/>
              </a:rPr>
              <a:t>活性初筛</a:t>
            </a:r>
            <a:endParaRPr lang="zh-CN" altLang="en-US" sz="2000" dirty="0">
              <a:latin typeface="黑体" panose="02010609060101010101" pitchFamily="49" charset="-122"/>
              <a:ea typeface="黑体" panose="02010609060101010101" pitchFamily="49" charset="-122"/>
            </a:endParaRPr>
          </a:p>
        </p:txBody>
      </p:sp>
      <p:sp>
        <p:nvSpPr>
          <p:cNvPr id="179211" name="Rectangle 11"/>
          <p:cNvSpPr/>
          <p:nvPr/>
        </p:nvSpPr>
        <p:spPr>
          <a:xfrm>
            <a:off x="3219450" y="3522345"/>
            <a:ext cx="1232535" cy="403225"/>
          </a:xfrm>
          <a:prstGeom prst="rect">
            <a:avLst/>
          </a:prstGeom>
          <a:noFill/>
          <a:ln w="57150" cap="flat" cmpd="sng">
            <a:solidFill>
              <a:schemeClr val="hlink"/>
            </a:solidFill>
            <a:prstDash val="solid"/>
            <a:miter/>
            <a:headEnd type="none" w="med" len="med"/>
            <a:tailEnd type="none" w="med" len="med"/>
          </a:ln>
        </p:spPr>
        <p:txBody>
          <a:bodyPr lIns="91428" tIns="45716" rIns="91428" bIns="45716" anchor="ctr" anchorCtr="1"/>
          <a:p>
            <a:pPr>
              <a:lnSpc>
                <a:spcPct val="90000"/>
              </a:lnSpc>
              <a:spcBef>
                <a:spcPct val="20000"/>
              </a:spcBef>
              <a:buSzTx/>
            </a:pPr>
            <a:r>
              <a:rPr lang="zh-CN" altLang="en-US" sz="2000" dirty="0">
                <a:latin typeface="黑体" panose="02010609060101010101" pitchFamily="49" charset="-122"/>
                <a:ea typeface="黑体" panose="02010609060101010101" pitchFamily="49" charset="-122"/>
              </a:rPr>
              <a:t>活性追踪</a:t>
            </a:r>
            <a:endParaRPr lang="zh-CN" altLang="en-US" sz="2000" dirty="0">
              <a:latin typeface="黑体" panose="02010609060101010101" pitchFamily="49" charset="-122"/>
              <a:ea typeface="黑体" panose="02010609060101010101" pitchFamily="49" charset="-122"/>
            </a:endParaRPr>
          </a:p>
        </p:txBody>
      </p:sp>
      <p:sp>
        <p:nvSpPr>
          <p:cNvPr id="179212" name="Rectangle 12"/>
          <p:cNvSpPr/>
          <p:nvPr/>
        </p:nvSpPr>
        <p:spPr>
          <a:xfrm>
            <a:off x="7297420" y="5953760"/>
            <a:ext cx="1266190" cy="407670"/>
          </a:xfrm>
          <a:prstGeom prst="rect">
            <a:avLst/>
          </a:prstGeom>
          <a:noFill/>
          <a:ln w="57150" cap="flat" cmpd="sng">
            <a:solidFill>
              <a:srgbClr val="FF3300"/>
            </a:solidFill>
            <a:prstDash val="solid"/>
            <a:miter/>
            <a:headEnd type="none" w="med" len="med"/>
            <a:tailEnd type="none" w="med" len="med"/>
          </a:ln>
        </p:spPr>
        <p:txBody>
          <a:bodyPr lIns="91428" tIns="45716" rIns="91428" bIns="45716" anchor="ctr" anchorCtr="1"/>
          <a:p>
            <a:pPr>
              <a:lnSpc>
                <a:spcPct val="90000"/>
              </a:lnSpc>
              <a:spcBef>
                <a:spcPct val="20000"/>
              </a:spcBef>
              <a:buSzTx/>
            </a:pPr>
            <a:r>
              <a:rPr lang="zh-CN" altLang="en-US" sz="2000" dirty="0">
                <a:latin typeface="黑体" panose="02010609060101010101" pitchFamily="49" charset="-122"/>
                <a:ea typeface="黑体" panose="02010609060101010101" pitchFamily="49" charset="-122"/>
              </a:rPr>
              <a:t>结构鉴定</a:t>
            </a:r>
            <a:endParaRPr lang="zh-CN" altLang="en-US" sz="2000" dirty="0">
              <a:latin typeface="黑体" panose="02010609060101010101" pitchFamily="49" charset="-122"/>
              <a:ea typeface="黑体" panose="02010609060101010101" pitchFamily="49" charset="-122"/>
            </a:endParaRPr>
          </a:p>
        </p:txBody>
      </p:sp>
      <p:sp>
        <p:nvSpPr>
          <p:cNvPr id="179213" name="Rectangle 13"/>
          <p:cNvSpPr/>
          <p:nvPr/>
        </p:nvSpPr>
        <p:spPr>
          <a:xfrm>
            <a:off x="5366385" y="6031230"/>
            <a:ext cx="1239520" cy="375920"/>
          </a:xfrm>
          <a:prstGeom prst="rect">
            <a:avLst/>
          </a:prstGeom>
          <a:noFill/>
          <a:ln w="57150" cap="flat" cmpd="sng">
            <a:solidFill>
              <a:srgbClr val="FF3300"/>
            </a:solidFill>
            <a:prstDash val="solid"/>
            <a:miter/>
            <a:headEnd type="none" w="med" len="med"/>
            <a:tailEnd type="none" w="med" len="med"/>
          </a:ln>
        </p:spPr>
        <p:txBody>
          <a:bodyPr lIns="91428" tIns="45716" rIns="91428" bIns="45716" anchor="ctr" anchorCtr="1"/>
          <a:p>
            <a:pPr>
              <a:lnSpc>
                <a:spcPct val="90000"/>
              </a:lnSpc>
              <a:spcBef>
                <a:spcPct val="20000"/>
              </a:spcBef>
              <a:buSzTx/>
            </a:pPr>
            <a:r>
              <a:rPr lang="zh-CN" altLang="en-US" sz="2000" dirty="0">
                <a:latin typeface="黑体" panose="02010609060101010101" pitchFamily="49" charset="-122"/>
                <a:ea typeface="黑体" panose="02010609060101010101" pitchFamily="49" charset="-122"/>
              </a:rPr>
              <a:t>结构查新</a:t>
            </a:r>
            <a:endParaRPr lang="zh-CN" altLang="en-US" sz="2000" dirty="0">
              <a:latin typeface="黑体" panose="02010609060101010101" pitchFamily="49" charset="-122"/>
              <a:ea typeface="黑体" panose="02010609060101010101" pitchFamily="49" charset="-122"/>
            </a:endParaRPr>
          </a:p>
        </p:txBody>
      </p:sp>
      <p:sp>
        <p:nvSpPr>
          <p:cNvPr id="179214" name="Rectangle 14"/>
          <p:cNvSpPr/>
          <p:nvPr/>
        </p:nvSpPr>
        <p:spPr>
          <a:xfrm>
            <a:off x="3278505" y="6039485"/>
            <a:ext cx="1315085" cy="365125"/>
          </a:xfrm>
          <a:prstGeom prst="rect">
            <a:avLst/>
          </a:prstGeom>
          <a:noFill/>
          <a:ln w="57150" cap="flat" cmpd="sng">
            <a:solidFill>
              <a:srgbClr val="FF3300"/>
            </a:solidFill>
            <a:prstDash val="solid"/>
            <a:miter/>
            <a:headEnd type="none" w="med" len="med"/>
            <a:tailEnd type="none" w="med" len="med"/>
          </a:ln>
        </p:spPr>
        <p:txBody>
          <a:bodyPr lIns="91428" tIns="45716" rIns="91428" bIns="45716" anchor="ctr" anchorCtr="1"/>
          <a:p>
            <a:pPr>
              <a:lnSpc>
                <a:spcPct val="90000"/>
              </a:lnSpc>
              <a:spcBef>
                <a:spcPct val="20000"/>
              </a:spcBef>
              <a:buSzTx/>
            </a:pPr>
            <a:r>
              <a:rPr lang="zh-CN" altLang="en-US" sz="2000" dirty="0">
                <a:latin typeface="黑体" panose="02010609060101010101" pitchFamily="49" charset="-122"/>
                <a:ea typeface="黑体" panose="02010609060101010101" pitchFamily="49" charset="-122"/>
              </a:rPr>
              <a:t>应用</a:t>
            </a:r>
            <a:r>
              <a:rPr lang="zh-CN" altLang="en-US" sz="2000" dirty="0">
                <a:latin typeface="黑体" panose="02010609060101010101" pitchFamily="49" charset="-122"/>
                <a:ea typeface="黑体" panose="02010609060101010101" pitchFamily="49" charset="-122"/>
              </a:rPr>
              <a:t>开发</a:t>
            </a:r>
            <a:endParaRPr lang="zh-CN" altLang="en-US" sz="2000" dirty="0">
              <a:latin typeface="黑体" panose="02010609060101010101" pitchFamily="49" charset="-122"/>
              <a:ea typeface="黑体" panose="02010609060101010101" pitchFamily="49" charset="-122"/>
            </a:endParaRPr>
          </a:p>
        </p:txBody>
      </p:sp>
      <p:sp>
        <p:nvSpPr>
          <p:cNvPr id="179215" name="Rectangle 15"/>
          <p:cNvSpPr/>
          <p:nvPr/>
        </p:nvSpPr>
        <p:spPr>
          <a:xfrm>
            <a:off x="830580" y="5834380"/>
            <a:ext cx="1522095" cy="720090"/>
          </a:xfrm>
          <a:prstGeom prst="rect">
            <a:avLst/>
          </a:prstGeom>
          <a:noFill/>
          <a:ln w="57150" cap="flat" cmpd="sng">
            <a:solidFill>
              <a:srgbClr val="FF3300"/>
            </a:solidFill>
            <a:prstDash val="solid"/>
            <a:miter/>
            <a:headEnd type="none" w="med" len="med"/>
            <a:tailEnd type="none" w="med" len="med"/>
          </a:ln>
        </p:spPr>
        <p:txBody>
          <a:bodyPr lIns="91428" tIns="45716" rIns="91428" bIns="45716" anchor="ctr" anchorCtr="1"/>
          <a:p>
            <a:pPr>
              <a:lnSpc>
                <a:spcPct val="90000"/>
              </a:lnSpc>
              <a:spcBef>
                <a:spcPct val="20000"/>
              </a:spcBef>
              <a:buSzTx/>
            </a:pPr>
            <a:r>
              <a:rPr lang="zh-CN" altLang="en-US" sz="2000" dirty="0">
                <a:latin typeface="黑体" panose="02010609060101010101" pitchFamily="49" charset="-122"/>
                <a:ea typeface="黑体" panose="02010609060101010101" pitchFamily="49" charset="-122"/>
              </a:rPr>
              <a:t>结构改造</a:t>
            </a:r>
            <a:endParaRPr lang="zh-CN" altLang="en-US" sz="2000" dirty="0">
              <a:latin typeface="黑体" panose="02010609060101010101" pitchFamily="49" charset="-122"/>
              <a:ea typeface="黑体" panose="02010609060101010101" pitchFamily="49" charset="-122"/>
            </a:endParaRPr>
          </a:p>
          <a:p>
            <a:pPr>
              <a:lnSpc>
                <a:spcPct val="90000"/>
              </a:lnSpc>
              <a:spcBef>
                <a:spcPct val="20000"/>
              </a:spcBef>
              <a:buSzTx/>
            </a:pPr>
            <a:r>
              <a:rPr lang="zh-CN" altLang="en-US" sz="2000" dirty="0">
                <a:latin typeface="黑体" panose="02010609060101010101" pitchFamily="49" charset="-122"/>
                <a:ea typeface="黑体" panose="02010609060101010101" pitchFamily="49" charset="-122"/>
              </a:rPr>
              <a:t>仿生合成</a:t>
            </a:r>
            <a:endParaRPr lang="zh-CN" altLang="en-US" sz="2000" dirty="0">
              <a:latin typeface="黑体" panose="02010609060101010101" pitchFamily="49" charset="-122"/>
              <a:ea typeface="黑体" panose="02010609060101010101" pitchFamily="49" charset="-122"/>
            </a:endParaRPr>
          </a:p>
        </p:txBody>
      </p:sp>
      <p:sp>
        <p:nvSpPr>
          <p:cNvPr id="179216" name="Line 16"/>
          <p:cNvSpPr/>
          <p:nvPr/>
        </p:nvSpPr>
        <p:spPr>
          <a:xfrm>
            <a:off x="2486660" y="6157595"/>
            <a:ext cx="732155" cy="635"/>
          </a:xfrm>
          <a:prstGeom prst="line">
            <a:avLst/>
          </a:prstGeom>
          <a:ln w="76200" cap="flat" cmpd="sng">
            <a:solidFill>
              <a:schemeClr val="tx2"/>
            </a:solidFill>
            <a:prstDash val="solid"/>
            <a:round/>
            <a:headEnd type="none" w="med" len="med"/>
            <a:tailEnd type="triangle" w="med" len="med"/>
          </a:ln>
        </p:spPr>
      </p:sp>
      <p:sp>
        <p:nvSpPr>
          <p:cNvPr id="179217" name="Line 17"/>
          <p:cNvSpPr/>
          <p:nvPr/>
        </p:nvSpPr>
        <p:spPr>
          <a:xfrm flipH="1">
            <a:off x="2414905" y="6361430"/>
            <a:ext cx="792480" cy="635"/>
          </a:xfrm>
          <a:prstGeom prst="line">
            <a:avLst/>
          </a:prstGeom>
          <a:ln w="76200" cap="flat" cmpd="sng">
            <a:solidFill>
              <a:schemeClr val="tx2"/>
            </a:solidFill>
            <a:prstDash val="solid"/>
            <a:round/>
            <a:headEnd type="none" w="med" len="med"/>
            <a:tailEnd type="triangle" w="med" len="med"/>
          </a:ln>
        </p:spPr>
      </p:sp>
      <p:sp>
        <p:nvSpPr>
          <p:cNvPr id="179220" name="Rectangle 20"/>
          <p:cNvSpPr/>
          <p:nvPr/>
        </p:nvSpPr>
        <p:spPr>
          <a:xfrm>
            <a:off x="3219450" y="4128135"/>
            <a:ext cx="1232535" cy="403225"/>
          </a:xfrm>
          <a:prstGeom prst="rect">
            <a:avLst/>
          </a:prstGeom>
          <a:noFill/>
          <a:ln w="57150" cap="flat" cmpd="sng">
            <a:solidFill>
              <a:schemeClr val="hlink"/>
            </a:solidFill>
            <a:prstDash val="solid"/>
            <a:miter/>
            <a:headEnd type="none" w="med" len="med"/>
            <a:tailEnd type="none" w="med" len="med"/>
          </a:ln>
        </p:spPr>
        <p:txBody>
          <a:bodyPr lIns="91428" tIns="45716" rIns="91428" bIns="45716" anchor="ctr" anchorCtr="1"/>
          <a:p>
            <a:pPr>
              <a:lnSpc>
                <a:spcPct val="90000"/>
              </a:lnSpc>
              <a:spcBef>
                <a:spcPct val="20000"/>
              </a:spcBef>
              <a:buSzTx/>
            </a:pPr>
            <a:r>
              <a:rPr lang="zh-CN" altLang="en-US" sz="2000" dirty="0">
                <a:latin typeface="黑体" panose="02010609060101010101" pitchFamily="49" charset="-122"/>
                <a:ea typeface="黑体" panose="02010609060101010101" pitchFamily="49" charset="-122"/>
              </a:rPr>
              <a:t>经济分析</a:t>
            </a:r>
            <a:endParaRPr lang="zh-CN" altLang="en-US" sz="2000" dirty="0">
              <a:latin typeface="黑体" panose="02010609060101010101" pitchFamily="49" charset="-122"/>
              <a:ea typeface="黑体" panose="02010609060101010101" pitchFamily="49" charset="-122"/>
            </a:endParaRPr>
          </a:p>
        </p:txBody>
      </p:sp>
      <p:sp>
        <p:nvSpPr>
          <p:cNvPr id="179221" name="AutoShape 21"/>
          <p:cNvSpPr/>
          <p:nvPr/>
        </p:nvSpPr>
        <p:spPr>
          <a:xfrm>
            <a:off x="7741920" y="2628265"/>
            <a:ext cx="355600" cy="422910"/>
          </a:xfrm>
          <a:prstGeom prst="downArrow">
            <a:avLst>
              <a:gd name="adj1" fmla="val 50000"/>
              <a:gd name="adj2" fmla="val 32057"/>
            </a:avLst>
          </a:prstGeom>
          <a:solidFill>
            <a:schemeClr val="accent1"/>
          </a:solidFill>
          <a:ln w="76200" cap="flat" cmpd="sng">
            <a:solidFill>
              <a:schemeClr val="hlink"/>
            </a:solidFill>
            <a:prstDash val="solid"/>
            <a:miter/>
            <a:headEnd type="none" w="med" len="med"/>
            <a:tailEnd type="none" w="med" len="med"/>
          </a:ln>
        </p:spPr>
        <p:txBody>
          <a:bodyPr wrap="none" anchor="ctr"/>
          <a:p>
            <a:pPr>
              <a:buSzTx/>
            </a:pPr>
            <a:endParaRPr lang="zh-CN" altLang="en-US" sz="2000" b="1" dirty="0">
              <a:latin typeface="Arial" panose="020B0604020202020204" pitchFamily="34" charset="0"/>
              <a:ea typeface="黑体" panose="02010609060101010101" pitchFamily="49" charset="-122"/>
            </a:endParaRPr>
          </a:p>
        </p:txBody>
      </p:sp>
      <p:sp>
        <p:nvSpPr>
          <p:cNvPr id="179222" name="AutoShape 22"/>
          <p:cNvSpPr/>
          <p:nvPr/>
        </p:nvSpPr>
        <p:spPr>
          <a:xfrm>
            <a:off x="7717790" y="3780790"/>
            <a:ext cx="403860" cy="439420"/>
          </a:xfrm>
          <a:prstGeom prst="downArrow">
            <a:avLst>
              <a:gd name="adj1" fmla="val 50000"/>
              <a:gd name="adj2" fmla="val 34490"/>
            </a:avLst>
          </a:prstGeom>
          <a:solidFill>
            <a:schemeClr val="accent1"/>
          </a:solidFill>
          <a:ln w="76200" cap="flat" cmpd="sng">
            <a:solidFill>
              <a:schemeClr val="hlink"/>
            </a:solidFill>
            <a:prstDash val="solid"/>
            <a:miter/>
            <a:headEnd type="none" w="med" len="med"/>
            <a:tailEnd type="none" w="med" len="med"/>
          </a:ln>
        </p:spPr>
        <p:txBody>
          <a:bodyPr wrap="none" anchor="ctr"/>
          <a:p>
            <a:pPr>
              <a:buSzTx/>
            </a:pPr>
            <a:endParaRPr lang="zh-CN" altLang="en-US" sz="2000" b="1" dirty="0">
              <a:latin typeface="Arial" panose="020B0604020202020204" pitchFamily="34" charset="0"/>
              <a:ea typeface="黑体" panose="02010609060101010101" pitchFamily="49" charset="-122"/>
            </a:endParaRPr>
          </a:p>
        </p:txBody>
      </p:sp>
      <p:sp>
        <p:nvSpPr>
          <p:cNvPr id="179223" name="AutoShape 23"/>
          <p:cNvSpPr/>
          <p:nvPr/>
        </p:nvSpPr>
        <p:spPr>
          <a:xfrm>
            <a:off x="7717790" y="5339080"/>
            <a:ext cx="403860" cy="461010"/>
          </a:xfrm>
          <a:prstGeom prst="downArrow">
            <a:avLst>
              <a:gd name="adj1" fmla="val 50000"/>
              <a:gd name="adj2" fmla="val 25000"/>
            </a:avLst>
          </a:prstGeom>
          <a:solidFill>
            <a:schemeClr val="accent1"/>
          </a:solidFill>
          <a:ln w="76200" cap="flat" cmpd="sng">
            <a:solidFill>
              <a:schemeClr val="hlink"/>
            </a:solidFill>
            <a:prstDash val="solid"/>
            <a:miter/>
            <a:headEnd type="none" w="med" len="med"/>
            <a:tailEnd type="none" w="med" len="med"/>
          </a:ln>
        </p:spPr>
        <p:txBody>
          <a:bodyPr wrap="none" anchor="ctr"/>
          <a:p>
            <a:pPr>
              <a:buSzTx/>
            </a:pPr>
            <a:endParaRPr lang="zh-CN" altLang="en-US" sz="2000" b="1" dirty="0">
              <a:latin typeface="Arial" panose="020B0604020202020204" pitchFamily="34" charset="0"/>
              <a:ea typeface="黑体" panose="02010609060101010101" pitchFamily="49" charset="-122"/>
            </a:endParaRPr>
          </a:p>
        </p:txBody>
      </p:sp>
      <p:sp>
        <p:nvSpPr>
          <p:cNvPr id="179224" name="Rectangle 24"/>
          <p:cNvSpPr/>
          <p:nvPr/>
        </p:nvSpPr>
        <p:spPr>
          <a:xfrm>
            <a:off x="3219450" y="4775835"/>
            <a:ext cx="1232535" cy="403225"/>
          </a:xfrm>
          <a:prstGeom prst="rect">
            <a:avLst/>
          </a:prstGeom>
          <a:noFill/>
          <a:ln w="57150" cap="flat" cmpd="sng">
            <a:solidFill>
              <a:schemeClr val="hlink"/>
            </a:solidFill>
            <a:prstDash val="solid"/>
            <a:miter/>
            <a:headEnd type="none" w="med" len="med"/>
            <a:tailEnd type="none" w="med" len="med"/>
          </a:ln>
        </p:spPr>
        <p:txBody>
          <a:bodyPr lIns="91428" tIns="45716" rIns="91428" bIns="45716" anchor="ctr" anchorCtr="1"/>
          <a:p>
            <a:pPr>
              <a:lnSpc>
                <a:spcPct val="90000"/>
              </a:lnSpc>
              <a:spcBef>
                <a:spcPct val="20000"/>
              </a:spcBef>
              <a:buSzTx/>
            </a:pPr>
            <a:r>
              <a:rPr lang="zh-CN" altLang="en-US" sz="2000" dirty="0">
                <a:latin typeface="黑体" panose="02010609060101010101" pitchFamily="49" charset="-122"/>
                <a:ea typeface="黑体" panose="02010609060101010101" pitchFamily="49" charset="-122"/>
              </a:rPr>
              <a:t>技术保护</a:t>
            </a:r>
            <a:endParaRPr lang="zh-CN" altLang="en-US" sz="2000" dirty="0">
              <a:latin typeface="黑体" panose="02010609060101010101" pitchFamily="49" charset="-122"/>
              <a:ea typeface="黑体" panose="02010609060101010101" pitchFamily="49" charset="-122"/>
            </a:endParaRPr>
          </a:p>
        </p:txBody>
      </p:sp>
      <p:sp>
        <p:nvSpPr>
          <p:cNvPr id="179225" name="Line 25"/>
          <p:cNvSpPr/>
          <p:nvPr/>
        </p:nvSpPr>
        <p:spPr>
          <a:xfrm flipV="1">
            <a:off x="4519930" y="2459355"/>
            <a:ext cx="719455" cy="751840"/>
          </a:xfrm>
          <a:prstGeom prst="line">
            <a:avLst/>
          </a:prstGeom>
          <a:ln w="76200" cap="rnd" cmpd="sng">
            <a:solidFill>
              <a:schemeClr val="tx2"/>
            </a:solidFill>
            <a:prstDash val="sysDot"/>
            <a:round/>
            <a:headEnd type="triangle" w="med" len="med"/>
            <a:tailEnd type="triangle" w="med" len="med"/>
          </a:ln>
        </p:spPr>
      </p:sp>
      <p:sp>
        <p:nvSpPr>
          <p:cNvPr id="179226" name="Line 26"/>
          <p:cNvSpPr/>
          <p:nvPr/>
        </p:nvSpPr>
        <p:spPr>
          <a:xfrm>
            <a:off x="2134235" y="2770505"/>
            <a:ext cx="1010920" cy="356235"/>
          </a:xfrm>
          <a:prstGeom prst="line">
            <a:avLst/>
          </a:prstGeom>
          <a:ln w="76200" cap="rnd" cmpd="sng">
            <a:solidFill>
              <a:schemeClr val="tx2"/>
            </a:solidFill>
            <a:prstDash val="sysDot"/>
            <a:round/>
            <a:headEnd type="triangle" w="med" len="med"/>
            <a:tailEnd type="triangle" w="med" len="med"/>
          </a:ln>
        </p:spPr>
      </p:sp>
      <p:sp>
        <p:nvSpPr>
          <p:cNvPr id="179227" name="Line 27"/>
          <p:cNvSpPr/>
          <p:nvPr/>
        </p:nvSpPr>
        <p:spPr>
          <a:xfrm flipV="1">
            <a:off x="4528185" y="2490470"/>
            <a:ext cx="2753360" cy="1031875"/>
          </a:xfrm>
          <a:prstGeom prst="line">
            <a:avLst/>
          </a:prstGeom>
          <a:ln w="76200" cap="flat" cmpd="sng">
            <a:solidFill>
              <a:schemeClr val="tx2"/>
            </a:solidFill>
            <a:prstDash val="dash"/>
            <a:round/>
            <a:headEnd type="triangle" w="med" len="med"/>
            <a:tailEnd type="triangle" w="med" len="med"/>
          </a:ln>
        </p:spPr>
      </p:sp>
      <p:sp>
        <p:nvSpPr>
          <p:cNvPr id="179228" name="Line 28"/>
          <p:cNvSpPr/>
          <p:nvPr/>
        </p:nvSpPr>
        <p:spPr>
          <a:xfrm flipV="1">
            <a:off x="4684395" y="3181350"/>
            <a:ext cx="2593340" cy="475615"/>
          </a:xfrm>
          <a:prstGeom prst="line">
            <a:avLst/>
          </a:prstGeom>
          <a:ln w="76200" cap="flat" cmpd="sng">
            <a:solidFill>
              <a:schemeClr val="tx2"/>
            </a:solidFill>
            <a:prstDash val="dash"/>
            <a:round/>
            <a:headEnd type="triangle" w="med" len="med"/>
            <a:tailEnd type="triangle" w="med" len="med"/>
          </a:ln>
        </p:spPr>
      </p:sp>
      <p:sp>
        <p:nvSpPr>
          <p:cNvPr id="179229" name="Line 29"/>
          <p:cNvSpPr/>
          <p:nvPr/>
        </p:nvSpPr>
        <p:spPr>
          <a:xfrm>
            <a:off x="4684395" y="3852545"/>
            <a:ext cx="2631440" cy="565150"/>
          </a:xfrm>
          <a:prstGeom prst="line">
            <a:avLst/>
          </a:prstGeom>
          <a:ln w="76200" cap="flat" cmpd="sng">
            <a:solidFill>
              <a:schemeClr val="tx2"/>
            </a:solidFill>
            <a:prstDash val="dash"/>
            <a:round/>
            <a:headEnd type="triangle" w="med" len="med"/>
            <a:tailEnd type="triangle" w="med" len="med"/>
          </a:ln>
        </p:spPr>
      </p:sp>
      <p:sp>
        <p:nvSpPr>
          <p:cNvPr id="179230" name="Line 30"/>
          <p:cNvSpPr/>
          <p:nvPr/>
        </p:nvSpPr>
        <p:spPr>
          <a:xfrm>
            <a:off x="4530090" y="3926840"/>
            <a:ext cx="2767330" cy="2026920"/>
          </a:xfrm>
          <a:prstGeom prst="line">
            <a:avLst/>
          </a:prstGeom>
          <a:ln w="76200" cap="flat" cmpd="sng">
            <a:solidFill>
              <a:schemeClr val="tx2"/>
            </a:solidFill>
            <a:prstDash val="dash"/>
            <a:round/>
            <a:headEnd type="triangle" w="med" len="med"/>
            <a:tailEnd type="triangle" w="med" len="med"/>
          </a:ln>
        </p:spPr>
      </p:sp>
      <p:sp>
        <p:nvSpPr>
          <p:cNvPr id="34" name="Rectangle 2"/>
          <p:cNvSpPr txBox="1">
            <a:spLocks noChangeArrowheads="1"/>
          </p:cNvSpPr>
          <p:nvPr/>
        </p:nvSpPr>
        <p:spPr bwMode="auto">
          <a:xfrm>
            <a:off x="410528" y="1029018"/>
            <a:ext cx="5688013" cy="714375"/>
          </a:xfrm>
          <a:prstGeom prst="rect">
            <a:avLst/>
          </a:prstGeom>
          <a:noFill/>
          <a:ln w="9525">
            <a:noFill/>
            <a:miter lim="800000"/>
          </a:ln>
          <a:effectLst/>
        </p:spPr>
        <p:txBody>
          <a:bodyPr anchor="b"/>
          <a:lstStyle>
            <a:lvl1pPr algn="l" rtl="0" eaLnBrk="0" fontAlgn="base" hangingPunct="0">
              <a:spcBef>
                <a:spcPct val="0"/>
              </a:spcBef>
              <a:spcAft>
                <a:spcPct val="0"/>
              </a:spcAft>
              <a:defRPr sz="3500">
                <a:solidFill>
                  <a:srgbClr val="0033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marL="457200" algn="l" rtl="0" fontAlgn="base">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marL="914400" algn="l" rtl="0" fontAlgn="base">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marL="1371600" algn="l" rtl="0" fontAlgn="base">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marL="1828800" algn="l" rtl="0" fontAlgn="base">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i="0" u="none" strike="noStrike" kern="0" cap="none" spc="0" normalizeH="0" baseline="0" noProof="0" dirty="0">
                <a:ln>
                  <a:noFill/>
                </a:ln>
                <a:solidFill>
                  <a:srgbClr val="FF0000"/>
                </a:solidFill>
                <a:effectLst>
                  <a:outerShdw blurRad="38100" dist="38100" dir="2700000" algn="tl">
                    <a:srgbClr val="C0C0C0"/>
                  </a:outerShdw>
                </a:effectLst>
                <a:uLnTx/>
                <a:uFillTx/>
                <a:latin typeface="微软雅黑" panose="020B0503020204020204" charset="-122"/>
                <a:ea typeface="微软雅黑" panose="020B0503020204020204" charset="-122"/>
                <a:cs typeface="+mj-cs"/>
              </a:rPr>
              <a:t>天然产物的研究方法</a:t>
            </a:r>
            <a:endParaRPr kumimoji="0" lang="zh-CN" altLang="en-US" sz="2800" i="0" u="none" strike="noStrike" kern="0" cap="none" spc="0" normalizeH="0" baseline="0" noProof="0" dirty="0">
              <a:ln>
                <a:noFill/>
              </a:ln>
              <a:solidFill>
                <a:srgbClr val="FF0000"/>
              </a:solidFill>
              <a:effectLst>
                <a:outerShdw blurRad="38100" dist="38100" dir="2700000" algn="tl">
                  <a:srgbClr val="C0C0C0"/>
                </a:outerShdw>
              </a:effectLst>
              <a:uLnTx/>
              <a:uFillTx/>
              <a:latin typeface="微软雅黑" panose="020B0503020204020204" charset="-122"/>
              <a:ea typeface="微软雅黑" panose="020B0503020204020204" charset="-122"/>
              <a:cs typeface="+mj-cs"/>
            </a:endParaRPr>
          </a:p>
        </p:txBody>
      </p:sp>
      <p:pic>
        <p:nvPicPr>
          <p:cNvPr id="3" name="图片 2"/>
          <p:cNvPicPr>
            <a:picLocks noChangeAspect="1"/>
          </p:cNvPicPr>
          <p:nvPr/>
        </p:nvPicPr>
        <p:blipFill>
          <a:blip r:embed="rId1"/>
          <a:stretch>
            <a:fillRect/>
          </a:stretch>
        </p:blipFill>
        <p:spPr>
          <a:xfrm>
            <a:off x="228600" y="3277235"/>
            <a:ext cx="2843530" cy="1901825"/>
          </a:xfrm>
          <a:prstGeom prst="rect">
            <a:avLst/>
          </a:prstGeom>
        </p:spPr>
      </p:pic>
      <p:sp>
        <p:nvSpPr>
          <p:cNvPr id="5" name="AutoShape 21"/>
          <p:cNvSpPr/>
          <p:nvPr/>
        </p:nvSpPr>
        <p:spPr>
          <a:xfrm rot="5400000">
            <a:off x="6768465" y="6005830"/>
            <a:ext cx="355600" cy="422910"/>
          </a:xfrm>
          <a:prstGeom prst="downArrow">
            <a:avLst>
              <a:gd name="adj1" fmla="val 50000"/>
              <a:gd name="adj2" fmla="val 32057"/>
            </a:avLst>
          </a:prstGeom>
          <a:solidFill>
            <a:schemeClr val="accent1"/>
          </a:solidFill>
          <a:ln w="76200" cap="flat" cmpd="sng">
            <a:solidFill>
              <a:schemeClr val="hlink"/>
            </a:solidFill>
            <a:prstDash val="solid"/>
            <a:miter/>
            <a:headEnd type="none" w="med" len="med"/>
            <a:tailEnd type="none" w="med" len="med"/>
          </a:ln>
        </p:spPr>
        <p:txBody>
          <a:bodyPr wrap="none" anchor="ctr"/>
          <a:p>
            <a:pPr>
              <a:buSzTx/>
            </a:pPr>
            <a:endParaRPr lang="zh-CN" altLang="en-US" sz="2000" b="1" dirty="0">
              <a:latin typeface="Arial" panose="020B0604020202020204" pitchFamily="34" charset="0"/>
              <a:ea typeface="黑体" panose="02010609060101010101" pitchFamily="49" charset="-122"/>
            </a:endParaRPr>
          </a:p>
        </p:txBody>
      </p:sp>
      <p:sp>
        <p:nvSpPr>
          <p:cNvPr id="6" name="AutoShape 21"/>
          <p:cNvSpPr/>
          <p:nvPr/>
        </p:nvSpPr>
        <p:spPr>
          <a:xfrm rot="5400000">
            <a:off x="4824730" y="5968365"/>
            <a:ext cx="355600" cy="422910"/>
          </a:xfrm>
          <a:prstGeom prst="downArrow">
            <a:avLst>
              <a:gd name="adj1" fmla="val 50000"/>
              <a:gd name="adj2" fmla="val 32057"/>
            </a:avLst>
          </a:prstGeom>
          <a:solidFill>
            <a:schemeClr val="accent1"/>
          </a:solidFill>
          <a:ln w="76200" cap="flat" cmpd="sng">
            <a:solidFill>
              <a:schemeClr val="hlink"/>
            </a:solidFill>
            <a:prstDash val="solid"/>
            <a:miter/>
            <a:headEnd type="none" w="med" len="med"/>
            <a:tailEnd type="none" w="med" len="med"/>
          </a:ln>
        </p:spPr>
        <p:txBody>
          <a:bodyPr wrap="none" anchor="ctr"/>
          <a:p>
            <a:pPr>
              <a:buSzTx/>
            </a:pPr>
            <a:endParaRPr lang="zh-CN" altLang="en-US" sz="2000" b="1" dirty="0">
              <a:latin typeface="Arial" panose="020B0604020202020204" pitchFamily="34" charset="0"/>
              <a:ea typeface="黑体" panose="02010609060101010101" pitchFamily="49" charset="-122"/>
            </a:endParaRPr>
          </a:p>
        </p:txBody>
      </p:sp>
      <p:sp>
        <p:nvSpPr>
          <p:cNvPr id="7" name="文本框 6"/>
          <p:cNvSpPr txBox="1"/>
          <p:nvPr/>
        </p:nvSpPr>
        <p:spPr>
          <a:xfrm>
            <a:off x="873760" y="3068955"/>
            <a:ext cx="1260475" cy="368300"/>
          </a:xfrm>
          <a:prstGeom prst="rect">
            <a:avLst/>
          </a:prstGeom>
          <a:noFill/>
        </p:spPr>
        <p:txBody>
          <a:bodyPr wrap="square" rtlCol="0">
            <a:spAutoFit/>
          </a:bodyPr>
          <a:p>
            <a:r>
              <a:rPr lang="zh-CN" altLang="en-US"/>
              <a:t>紫杉醇</a:t>
            </a:r>
            <a:endParaRPr lang="zh-CN" altLang="en-US"/>
          </a:p>
        </p:txBody>
      </p:sp>
      <p:sp>
        <p:nvSpPr>
          <p:cNvPr id="2" name="灯片编号占位符 1"/>
          <p:cNvSpPr>
            <a:spLocks noGrp="1"/>
          </p:cNvSpPr>
          <p:nvPr>
            <p:ph type="sldNum" sz="quarter" idx="11"/>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
        <p:nvSpPr>
          <p:cNvPr id="179232" name="Rectangle 32"/>
          <p:cNvSpPr/>
          <p:nvPr>
            <p:custDataLst>
              <p:tags r:id="rId2"/>
            </p:custDataLst>
          </p:nvPr>
        </p:nvSpPr>
        <p:spPr>
          <a:xfrm>
            <a:off x="395605" y="4725035"/>
            <a:ext cx="1156970" cy="755650"/>
          </a:xfrm>
          <a:prstGeom prst="rect">
            <a:avLst/>
          </a:prstGeom>
          <a:noFill/>
          <a:ln w="9525" cap="flat" cmpd="sng">
            <a:solidFill>
              <a:srgbClr val="000000"/>
            </a:solidFill>
            <a:prstDash val="solid"/>
            <a:miter/>
            <a:headEnd type="none" w="med" len="med"/>
            <a:tailEnd type="none" w="med" len="med"/>
          </a:ln>
          <a:scene3d>
            <a:camera prst="legacyObliqueTopLeft">
              <a:rot lat="0" lon="0" rev="0"/>
            </a:camera>
            <a:lightRig rig="legacyFlat3" dir="t"/>
          </a:scene3d>
          <a:sp3d extrusionH="430200" prstMaterial="legacyMatte">
            <a:bevelT w="13500" h="13500" prst="angle"/>
            <a:bevelB w="13500" h="13500" prst="angle"/>
            <a:extrusionClr>
              <a:schemeClr val="accent1"/>
            </a:extrusionClr>
          </a:sp3d>
        </p:spPr>
        <p:txBody>
          <a:bodyPr lIns="91428" tIns="45716" rIns="91428" bIns="45716" anchor="ctr" anchorCtr="1">
            <a:flatTx/>
          </a:bodyPr>
          <a:p>
            <a:pPr algn="ctr">
              <a:lnSpc>
                <a:spcPct val="90000"/>
              </a:lnSpc>
              <a:spcBef>
                <a:spcPct val="20000"/>
              </a:spcBef>
              <a:buSzTx/>
            </a:pPr>
            <a:r>
              <a:rPr lang="zh-CN" altLang="en-US" sz="1400" dirty="0">
                <a:latin typeface="黑体" panose="02010609060101010101" pitchFamily="49" charset="-122"/>
                <a:ea typeface="黑体" panose="02010609060101010101" pitchFamily="49" charset="-122"/>
              </a:rPr>
              <a:t>高通量筛</a:t>
            </a:r>
            <a:endParaRPr lang="en-US" altLang="zh-CN" sz="1400" dirty="0">
              <a:latin typeface="黑体" panose="02010609060101010101" pitchFamily="49" charset="-122"/>
              <a:ea typeface="黑体" panose="02010609060101010101" pitchFamily="49" charset="-122"/>
            </a:endParaRPr>
          </a:p>
          <a:p>
            <a:pPr algn="ctr">
              <a:lnSpc>
                <a:spcPct val="90000"/>
              </a:lnSpc>
              <a:spcBef>
                <a:spcPct val="20000"/>
              </a:spcBef>
              <a:buSzTx/>
            </a:pPr>
            <a:r>
              <a:rPr lang="zh-CN" altLang="en-US" sz="1400" dirty="0">
                <a:latin typeface="黑体" panose="02010609060101010101" pitchFamily="49" charset="-122"/>
                <a:ea typeface="黑体" panose="02010609060101010101" pitchFamily="49" charset="-122"/>
              </a:rPr>
              <a:t>选技术</a:t>
            </a:r>
            <a:endParaRPr lang="zh-CN" altLang="en-US" sz="1400" dirty="0">
              <a:latin typeface="黑体" panose="02010609060101010101" pitchFamily="49" charset="-122"/>
              <a:ea typeface="黑体" panose="02010609060101010101" pitchFamily="49" charset="-122"/>
            </a:endParaRPr>
          </a:p>
        </p:txBody>
      </p:sp>
      <p:sp>
        <p:nvSpPr>
          <p:cNvPr id="9" name="上下箭头 8"/>
          <p:cNvSpPr/>
          <p:nvPr/>
        </p:nvSpPr>
        <p:spPr>
          <a:xfrm>
            <a:off x="1188085" y="5513070"/>
            <a:ext cx="144145" cy="288290"/>
          </a:xfrm>
          <a:prstGeom prst="upDownArrow">
            <a:avLst/>
          </a:prstGeom>
          <a:solidFill>
            <a:schemeClr val="bg2"/>
          </a:solidFill>
          <a:ln w="9525" cap="flat" cmpd="sng" algn="ctr">
            <a:noFill/>
            <a:prstDash val="solid"/>
            <a:round/>
            <a:headEnd type="none" w="med" len="med"/>
            <a:tailEnd type="none" w="med" len="med"/>
          </a:ln>
        </p:spPr>
        <p:txBody>
          <a:bodyPr vert="horz" wrap="square" lIns="91440" tIns="45720" rIns="91440" bIns="45720" numCol="1" anchor="b"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Tree>
  </p:cSld>
  <p:clrMapOvr>
    <a:masterClrMapping/>
  </p:clrMapOvr>
  <p:transition spd="med">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79203"/>
                                        </p:tgtEl>
                                        <p:attrNameLst>
                                          <p:attrName>style.visibility</p:attrName>
                                        </p:attrNameLst>
                                      </p:cBhvr>
                                      <p:to>
                                        <p:strVal val="visible"/>
                                      </p:to>
                                    </p:set>
                                    <p:animEffect transition="in" filter="box(out)">
                                      <p:cBhvr>
                                        <p:cTn id="7" dur="500"/>
                                        <p:tgtEl>
                                          <p:spTgt spid="17920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79203">
                                            <p:txEl>
                                              <p:charRg st="0" end="5"/>
                                            </p:txEl>
                                          </p:spTgt>
                                        </p:tgtEl>
                                        <p:attrNameLst>
                                          <p:attrName>style.visibility</p:attrName>
                                        </p:attrNameLst>
                                      </p:cBhvr>
                                      <p:to>
                                        <p:strVal val="visible"/>
                                      </p:to>
                                    </p:set>
                                    <p:animEffect transition="in" filter="box(out)">
                                      <p:cBhvr>
                                        <p:cTn id="12" dur="500"/>
                                        <p:tgtEl>
                                          <p:spTgt spid="179203">
                                            <p:txEl>
                                              <p:charRg st="0"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79203">
                                            <p:txEl>
                                              <p:charRg st="5" end="10"/>
                                            </p:txEl>
                                          </p:spTgt>
                                        </p:tgtEl>
                                        <p:attrNameLst>
                                          <p:attrName>style.visibility</p:attrName>
                                        </p:attrNameLst>
                                      </p:cBhvr>
                                      <p:to>
                                        <p:strVal val="visible"/>
                                      </p:to>
                                    </p:set>
                                    <p:animEffect transition="in" filter="box(out)">
                                      <p:cBhvr>
                                        <p:cTn id="17" dur="500"/>
                                        <p:tgtEl>
                                          <p:spTgt spid="179203">
                                            <p:txEl>
                                              <p:charRg st="5"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179204"/>
                                        </p:tgtEl>
                                        <p:attrNameLst>
                                          <p:attrName>style.visibility</p:attrName>
                                        </p:attrNameLst>
                                      </p:cBhvr>
                                      <p:to>
                                        <p:strVal val="visible"/>
                                      </p:to>
                                    </p:set>
                                    <p:animEffect transition="in" filter="blinds(vertical)">
                                      <p:cBhvr>
                                        <p:cTn id="22" dur="500"/>
                                        <p:tgtEl>
                                          <p:spTgt spid="17920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79205"/>
                                        </p:tgtEl>
                                        <p:attrNameLst>
                                          <p:attrName>style.visibility</p:attrName>
                                        </p:attrNameLst>
                                      </p:cBhvr>
                                      <p:to>
                                        <p:strVal val="visible"/>
                                      </p:to>
                                    </p:set>
                                    <p:animEffect transition="in" filter="box(in)">
                                      <p:cBhvr>
                                        <p:cTn id="27" dur="500"/>
                                        <p:tgtEl>
                                          <p:spTgt spid="17920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179206"/>
                                        </p:tgtEl>
                                        <p:attrNameLst>
                                          <p:attrName>style.visibility</p:attrName>
                                        </p:attrNameLst>
                                      </p:cBhvr>
                                      <p:to>
                                        <p:strVal val="visible"/>
                                      </p:to>
                                    </p:set>
                                    <p:animEffect transition="in" filter="blinds(vertical)">
                                      <p:cBhvr>
                                        <p:cTn id="32" dur="500"/>
                                        <p:tgtEl>
                                          <p:spTgt spid="17920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179207"/>
                                        </p:tgtEl>
                                        <p:attrNameLst>
                                          <p:attrName>style.visibility</p:attrName>
                                        </p:attrNameLst>
                                      </p:cBhvr>
                                      <p:to>
                                        <p:strVal val="visible"/>
                                      </p:to>
                                    </p:set>
                                    <p:animEffect transition="in" filter="blinds(vertical)">
                                      <p:cBhvr>
                                        <p:cTn id="37" dur="500"/>
                                        <p:tgtEl>
                                          <p:spTgt spid="17920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9221"/>
                                        </p:tgtEl>
                                        <p:attrNameLst>
                                          <p:attrName>style.visibility</p:attrName>
                                        </p:attrNameLst>
                                      </p:cBhvr>
                                      <p:to>
                                        <p:strVal val="visible"/>
                                      </p:to>
                                    </p:set>
                                    <p:animEffect transition="in" filter="blinds(horizontal)">
                                      <p:cBhvr>
                                        <p:cTn id="42" dur="500"/>
                                        <p:tgtEl>
                                          <p:spTgt spid="17922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grpId="0" nodeType="clickEffect">
                                  <p:stCondLst>
                                    <p:cond delay="0"/>
                                  </p:stCondLst>
                                  <p:childTnLst>
                                    <p:set>
                                      <p:cBhvr>
                                        <p:cTn id="46" dur="1" fill="hold">
                                          <p:stCondLst>
                                            <p:cond delay="0"/>
                                          </p:stCondLst>
                                        </p:cTn>
                                        <p:tgtEl>
                                          <p:spTgt spid="179209"/>
                                        </p:tgtEl>
                                        <p:attrNameLst>
                                          <p:attrName>style.visibility</p:attrName>
                                        </p:attrNameLst>
                                      </p:cBhvr>
                                      <p:to>
                                        <p:strVal val="visible"/>
                                      </p:to>
                                    </p:set>
                                    <p:animEffect transition="in" filter="blinds(vertical)">
                                      <p:cBhvr>
                                        <p:cTn id="47" dur="500"/>
                                        <p:tgtEl>
                                          <p:spTgt spid="17920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79222"/>
                                        </p:tgtEl>
                                        <p:attrNameLst>
                                          <p:attrName>style.visibility</p:attrName>
                                        </p:attrNameLst>
                                      </p:cBhvr>
                                      <p:to>
                                        <p:strVal val="visible"/>
                                      </p:to>
                                    </p:set>
                                    <p:animEffect transition="in" filter="blinds(horizontal)">
                                      <p:cBhvr>
                                        <p:cTn id="52" dur="500"/>
                                        <p:tgtEl>
                                          <p:spTgt spid="17922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5" fill="hold" grpId="0" nodeType="clickEffect">
                                  <p:stCondLst>
                                    <p:cond delay="0"/>
                                  </p:stCondLst>
                                  <p:childTnLst>
                                    <p:set>
                                      <p:cBhvr>
                                        <p:cTn id="56" dur="1" fill="hold">
                                          <p:stCondLst>
                                            <p:cond delay="0"/>
                                          </p:stCondLst>
                                        </p:cTn>
                                        <p:tgtEl>
                                          <p:spTgt spid="179208"/>
                                        </p:tgtEl>
                                        <p:attrNameLst>
                                          <p:attrName>style.visibility</p:attrName>
                                        </p:attrNameLst>
                                      </p:cBhvr>
                                      <p:to>
                                        <p:strVal val="visible"/>
                                      </p:to>
                                    </p:set>
                                    <p:animEffect transition="in" filter="blinds(vertical)">
                                      <p:cBhvr>
                                        <p:cTn id="57" dur="500"/>
                                        <p:tgtEl>
                                          <p:spTgt spid="179208"/>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79223"/>
                                        </p:tgtEl>
                                        <p:attrNameLst>
                                          <p:attrName>style.visibility</p:attrName>
                                        </p:attrNameLst>
                                      </p:cBhvr>
                                      <p:to>
                                        <p:strVal val="visible"/>
                                      </p:to>
                                    </p:set>
                                    <p:animEffect transition="in" filter="blinds(horizontal)">
                                      <p:cBhvr>
                                        <p:cTn id="62" dur="500"/>
                                        <p:tgtEl>
                                          <p:spTgt spid="17922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5" fill="hold" grpId="0" nodeType="clickEffect">
                                  <p:stCondLst>
                                    <p:cond delay="0"/>
                                  </p:stCondLst>
                                  <p:childTnLst>
                                    <p:set>
                                      <p:cBhvr>
                                        <p:cTn id="66" dur="1" fill="hold">
                                          <p:stCondLst>
                                            <p:cond delay="0"/>
                                          </p:stCondLst>
                                        </p:cTn>
                                        <p:tgtEl>
                                          <p:spTgt spid="179212"/>
                                        </p:tgtEl>
                                        <p:attrNameLst>
                                          <p:attrName>style.visibility</p:attrName>
                                        </p:attrNameLst>
                                      </p:cBhvr>
                                      <p:to>
                                        <p:strVal val="visible"/>
                                      </p:to>
                                    </p:set>
                                    <p:animEffect transition="in" filter="blinds(vertical)">
                                      <p:cBhvr>
                                        <p:cTn id="67" dur="500"/>
                                        <p:tgtEl>
                                          <p:spTgt spid="179212"/>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blinds(horizontal)">
                                      <p:cBhvr>
                                        <p:cTn id="72" dur="500"/>
                                        <p:tgtEl>
                                          <p:spTgt spid="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5" fill="hold" grpId="0" nodeType="clickEffect">
                                  <p:stCondLst>
                                    <p:cond delay="0"/>
                                  </p:stCondLst>
                                  <p:childTnLst>
                                    <p:set>
                                      <p:cBhvr>
                                        <p:cTn id="76" dur="1" fill="hold">
                                          <p:stCondLst>
                                            <p:cond delay="0"/>
                                          </p:stCondLst>
                                        </p:cTn>
                                        <p:tgtEl>
                                          <p:spTgt spid="179213"/>
                                        </p:tgtEl>
                                        <p:attrNameLst>
                                          <p:attrName>style.visibility</p:attrName>
                                        </p:attrNameLst>
                                      </p:cBhvr>
                                      <p:to>
                                        <p:strVal val="visible"/>
                                      </p:to>
                                    </p:set>
                                    <p:animEffect transition="in" filter="blinds(vertical)">
                                      <p:cBhvr>
                                        <p:cTn id="77" dur="500"/>
                                        <p:tgtEl>
                                          <p:spTgt spid="179213"/>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blinds(horizontal)">
                                      <p:cBhvr>
                                        <p:cTn id="82" dur="500"/>
                                        <p:tgtEl>
                                          <p:spTgt spid="6"/>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79214"/>
                                        </p:tgtEl>
                                        <p:attrNameLst>
                                          <p:attrName>style.visibility</p:attrName>
                                        </p:attrNameLst>
                                      </p:cBhvr>
                                      <p:to>
                                        <p:strVal val="visible"/>
                                      </p:to>
                                    </p:set>
                                    <p:animEffect transition="in" filter="blinds(horizontal)">
                                      <p:cBhvr>
                                        <p:cTn id="87" dur="500"/>
                                        <p:tgtEl>
                                          <p:spTgt spid="179214"/>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ntr" presetSubtype="16" fill="hold" nodeType="clickEffect">
                                  <p:stCondLst>
                                    <p:cond delay="0"/>
                                  </p:stCondLst>
                                  <p:childTnLst>
                                    <p:set>
                                      <p:cBhvr>
                                        <p:cTn id="91" dur="1" fill="hold">
                                          <p:stCondLst>
                                            <p:cond delay="0"/>
                                          </p:stCondLst>
                                        </p:cTn>
                                        <p:tgtEl>
                                          <p:spTgt spid="179216"/>
                                        </p:tgtEl>
                                        <p:attrNameLst>
                                          <p:attrName>style.visibility</p:attrName>
                                        </p:attrNameLst>
                                      </p:cBhvr>
                                      <p:to>
                                        <p:strVal val="visible"/>
                                      </p:to>
                                    </p:set>
                                    <p:animEffect transition="in" filter="box(in)">
                                      <p:cBhvr>
                                        <p:cTn id="92" dur="500"/>
                                        <p:tgtEl>
                                          <p:spTgt spid="179216"/>
                                        </p:tgtEl>
                                      </p:cBhvr>
                                    </p:animEffect>
                                  </p:childTnLst>
                                </p:cTn>
                              </p:par>
                              <p:par>
                                <p:cTn id="93" presetID="4" presetClass="entr" presetSubtype="16" fill="hold" nodeType="withEffect">
                                  <p:stCondLst>
                                    <p:cond delay="0"/>
                                  </p:stCondLst>
                                  <p:childTnLst>
                                    <p:set>
                                      <p:cBhvr>
                                        <p:cTn id="94" dur="1" fill="hold">
                                          <p:stCondLst>
                                            <p:cond delay="0"/>
                                          </p:stCondLst>
                                        </p:cTn>
                                        <p:tgtEl>
                                          <p:spTgt spid="179217"/>
                                        </p:tgtEl>
                                        <p:attrNameLst>
                                          <p:attrName>style.visibility</p:attrName>
                                        </p:attrNameLst>
                                      </p:cBhvr>
                                      <p:to>
                                        <p:strVal val="visible"/>
                                      </p:to>
                                    </p:set>
                                    <p:animEffect transition="in" filter="box(in)">
                                      <p:cBhvr>
                                        <p:cTn id="95" dur="500"/>
                                        <p:tgtEl>
                                          <p:spTgt spid="179217"/>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179215"/>
                                        </p:tgtEl>
                                        <p:attrNameLst>
                                          <p:attrName>style.visibility</p:attrName>
                                        </p:attrNameLst>
                                      </p:cBhvr>
                                      <p:to>
                                        <p:strVal val="visible"/>
                                      </p:to>
                                    </p:set>
                                    <p:animEffect transition="in" filter="blinds(horizontal)">
                                      <p:cBhvr>
                                        <p:cTn id="100" dur="500"/>
                                        <p:tgtEl>
                                          <p:spTgt spid="179215"/>
                                        </p:tgtEl>
                                      </p:cBhvr>
                                    </p:animEffect>
                                  </p:childTnLst>
                                </p:cTn>
                              </p:par>
                            </p:childTnLst>
                          </p:cTn>
                        </p:par>
                      </p:childTnLst>
                    </p:cTn>
                  </p:par>
                  <p:par>
                    <p:cTn id="101" fill="hold">
                      <p:stCondLst>
                        <p:cond delay="indefinite"/>
                      </p:stCondLst>
                      <p:childTnLst>
                        <p:par>
                          <p:cTn id="102" fill="hold">
                            <p:stCondLst>
                              <p:cond delay="0"/>
                            </p:stCondLst>
                            <p:childTnLst>
                              <p:par>
                                <p:cTn id="103" presetID="55" presetClass="entr" presetSubtype="0" fill="hold" grpId="0" nodeType="clickEffect">
                                  <p:stCondLst>
                                    <p:cond delay="0"/>
                                  </p:stCondLst>
                                  <p:childTnLst>
                                    <p:set>
                                      <p:cBhvr>
                                        <p:cTn id="104" dur="1" fill="hold">
                                          <p:stCondLst>
                                            <p:cond delay="0"/>
                                          </p:stCondLst>
                                        </p:cTn>
                                        <p:tgtEl>
                                          <p:spTgt spid="179210"/>
                                        </p:tgtEl>
                                        <p:attrNameLst>
                                          <p:attrName>style.visibility</p:attrName>
                                        </p:attrNameLst>
                                      </p:cBhvr>
                                      <p:to>
                                        <p:strVal val="visible"/>
                                      </p:to>
                                    </p:set>
                                    <p:anim calcmode="lin" valueType="num">
                                      <p:cBhvr>
                                        <p:cTn id="105" dur="1000" fill="hold"/>
                                        <p:tgtEl>
                                          <p:spTgt spid="179210"/>
                                        </p:tgtEl>
                                        <p:attrNameLst>
                                          <p:attrName>ppt_w</p:attrName>
                                        </p:attrNameLst>
                                      </p:cBhvr>
                                      <p:tavLst>
                                        <p:tav tm="0">
                                          <p:val>
                                            <p:strVal val="#ppt_w*0.70"/>
                                          </p:val>
                                        </p:tav>
                                        <p:tav tm="100000">
                                          <p:val>
                                            <p:strVal val="#ppt_w"/>
                                          </p:val>
                                        </p:tav>
                                      </p:tavLst>
                                    </p:anim>
                                    <p:anim calcmode="lin" valueType="num">
                                      <p:cBhvr>
                                        <p:cTn id="106" dur="1000" fill="hold"/>
                                        <p:tgtEl>
                                          <p:spTgt spid="179210"/>
                                        </p:tgtEl>
                                        <p:attrNameLst>
                                          <p:attrName>ppt_h</p:attrName>
                                        </p:attrNameLst>
                                      </p:cBhvr>
                                      <p:tavLst>
                                        <p:tav tm="0">
                                          <p:val>
                                            <p:strVal val="#ppt_h"/>
                                          </p:val>
                                        </p:tav>
                                        <p:tav tm="100000">
                                          <p:val>
                                            <p:strVal val="#ppt_h"/>
                                          </p:val>
                                        </p:tav>
                                      </p:tavLst>
                                    </p:anim>
                                    <p:animEffect transition="in" filter="fade">
                                      <p:cBhvr>
                                        <p:cTn id="107" dur="1000"/>
                                        <p:tgtEl>
                                          <p:spTgt spid="179210"/>
                                        </p:tgtEl>
                                      </p:cBhvr>
                                    </p:animEffect>
                                  </p:childTnLst>
                                </p:cTn>
                              </p:par>
                              <p:par>
                                <p:cTn id="108" presetID="55" presetClass="entr" presetSubtype="0" fill="hold" grpId="0" nodeType="withEffect">
                                  <p:stCondLst>
                                    <p:cond delay="0"/>
                                  </p:stCondLst>
                                  <p:childTnLst>
                                    <p:set>
                                      <p:cBhvr>
                                        <p:cTn id="109" dur="1" fill="hold">
                                          <p:stCondLst>
                                            <p:cond delay="0"/>
                                          </p:stCondLst>
                                        </p:cTn>
                                        <p:tgtEl>
                                          <p:spTgt spid="179211"/>
                                        </p:tgtEl>
                                        <p:attrNameLst>
                                          <p:attrName>style.visibility</p:attrName>
                                        </p:attrNameLst>
                                      </p:cBhvr>
                                      <p:to>
                                        <p:strVal val="visible"/>
                                      </p:to>
                                    </p:set>
                                    <p:anim calcmode="lin" valueType="num">
                                      <p:cBhvr>
                                        <p:cTn id="110" dur="1000" fill="hold"/>
                                        <p:tgtEl>
                                          <p:spTgt spid="179211"/>
                                        </p:tgtEl>
                                        <p:attrNameLst>
                                          <p:attrName>ppt_w</p:attrName>
                                        </p:attrNameLst>
                                      </p:cBhvr>
                                      <p:tavLst>
                                        <p:tav tm="0">
                                          <p:val>
                                            <p:strVal val="#ppt_w*0.70"/>
                                          </p:val>
                                        </p:tav>
                                        <p:tav tm="100000">
                                          <p:val>
                                            <p:strVal val="#ppt_w"/>
                                          </p:val>
                                        </p:tav>
                                      </p:tavLst>
                                    </p:anim>
                                    <p:anim calcmode="lin" valueType="num">
                                      <p:cBhvr>
                                        <p:cTn id="111" dur="1000" fill="hold"/>
                                        <p:tgtEl>
                                          <p:spTgt spid="179211"/>
                                        </p:tgtEl>
                                        <p:attrNameLst>
                                          <p:attrName>ppt_h</p:attrName>
                                        </p:attrNameLst>
                                      </p:cBhvr>
                                      <p:tavLst>
                                        <p:tav tm="0">
                                          <p:val>
                                            <p:strVal val="#ppt_h"/>
                                          </p:val>
                                        </p:tav>
                                        <p:tav tm="100000">
                                          <p:val>
                                            <p:strVal val="#ppt_h"/>
                                          </p:val>
                                        </p:tav>
                                      </p:tavLst>
                                    </p:anim>
                                    <p:animEffect transition="in" filter="fade">
                                      <p:cBhvr>
                                        <p:cTn id="112" dur="1000"/>
                                        <p:tgtEl>
                                          <p:spTgt spid="179211"/>
                                        </p:tgtEl>
                                      </p:cBhvr>
                                    </p:animEffect>
                                  </p:childTnLst>
                                </p:cTn>
                              </p:par>
                              <p:par>
                                <p:cTn id="113" presetID="55" presetClass="entr" presetSubtype="0" fill="hold" grpId="0" nodeType="withEffect">
                                  <p:stCondLst>
                                    <p:cond delay="0"/>
                                  </p:stCondLst>
                                  <p:childTnLst>
                                    <p:set>
                                      <p:cBhvr>
                                        <p:cTn id="114" dur="1" fill="hold">
                                          <p:stCondLst>
                                            <p:cond delay="0"/>
                                          </p:stCondLst>
                                        </p:cTn>
                                        <p:tgtEl>
                                          <p:spTgt spid="179220"/>
                                        </p:tgtEl>
                                        <p:attrNameLst>
                                          <p:attrName>style.visibility</p:attrName>
                                        </p:attrNameLst>
                                      </p:cBhvr>
                                      <p:to>
                                        <p:strVal val="visible"/>
                                      </p:to>
                                    </p:set>
                                    <p:anim calcmode="lin" valueType="num">
                                      <p:cBhvr>
                                        <p:cTn id="115" dur="1000" fill="hold"/>
                                        <p:tgtEl>
                                          <p:spTgt spid="179220"/>
                                        </p:tgtEl>
                                        <p:attrNameLst>
                                          <p:attrName>ppt_w</p:attrName>
                                        </p:attrNameLst>
                                      </p:cBhvr>
                                      <p:tavLst>
                                        <p:tav tm="0">
                                          <p:val>
                                            <p:strVal val="#ppt_w*0.70"/>
                                          </p:val>
                                        </p:tav>
                                        <p:tav tm="100000">
                                          <p:val>
                                            <p:strVal val="#ppt_w"/>
                                          </p:val>
                                        </p:tav>
                                      </p:tavLst>
                                    </p:anim>
                                    <p:anim calcmode="lin" valueType="num">
                                      <p:cBhvr>
                                        <p:cTn id="116" dur="1000" fill="hold"/>
                                        <p:tgtEl>
                                          <p:spTgt spid="179220"/>
                                        </p:tgtEl>
                                        <p:attrNameLst>
                                          <p:attrName>ppt_h</p:attrName>
                                        </p:attrNameLst>
                                      </p:cBhvr>
                                      <p:tavLst>
                                        <p:tav tm="0">
                                          <p:val>
                                            <p:strVal val="#ppt_h"/>
                                          </p:val>
                                        </p:tav>
                                        <p:tav tm="100000">
                                          <p:val>
                                            <p:strVal val="#ppt_h"/>
                                          </p:val>
                                        </p:tav>
                                      </p:tavLst>
                                    </p:anim>
                                    <p:animEffect transition="in" filter="fade">
                                      <p:cBhvr>
                                        <p:cTn id="117" dur="1000"/>
                                        <p:tgtEl>
                                          <p:spTgt spid="179220"/>
                                        </p:tgtEl>
                                      </p:cBhvr>
                                    </p:animEffect>
                                  </p:childTnLst>
                                </p:cTn>
                              </p:par>
                              <p:par>
                                <p:cTn id="118" presetID="55" presetClass="entr" presetSubtype="0" fill="hold" grpId="0" nodeType="withEffect">
                                  <p:stCondLst>
                                    <p:cond delay="0"/>
                                  </p:stCondLst>
                                  <p:childTnLst>
                                    <p:set>
                                      <p:cBhvr>
                                        <p:cTn id="119" dur="1" fill="hold">
                                          <p:stCondLst>
                                            <p:cond delay="0"/>
                                          </p:stCondLst>
                                        </p:cTn>
                                        <p:tgtEl>
                                          <p:spTgt spid="179224"/>
                                        </p:tgtEl>
                                        <p:attrNameLst>
                                          <p:attrName>style.visibility</p:attrName>
                                        </p:attrNameLst>
                                      </p:cBhvr>
                                      <p:to>
                                        <p:strVal val="visible"/>
                                      </p:to>
                                    </p:set>
                                    <p:anim calcmode="lin" valueType="num">
                                      <p:cBhvr>
                                        <p:cTn id="120" dur="1000" fill="hold"/>
                                        <p:tgtEl>
                                          <p:spTgt spid="179224"/>
                                        </p:tgtEl>
                                        <p:attrNameLst>
                                          <p:attrName>ppt_w</p:attrName>
                                        </p:attrNameLst>
                                      </p:cBhvr>
                                      <p:tavLst>
                                        <p:tav tm="0">
                                          <p:val>
                                            <p:strVal val="#ppt_w*0.70"/>
                                          </p:val>
                                        </p:tav>
                                        <p:tav tm="100000">
                                          <p:val>
                                            <p:strVal val="#ppt_w"/>
                                          </p:val>
                                        </p:tav>
                                      </p:tavLst>
                                    </p:anim>
                                    <p:anim calcmode="lin" valueType="num">
                                      <p:cBhvr>
                                        <p:cTn id="121" dur="1000" fill="hold"/>
                                        <p:tgtEl>
                                          <p:spTgt spid="179224"/>
                                        </p:tgtEl>
                                        <p:attrNameLst>
                                          <p:attrName>ppt_h</p:attrName>
                                        </p:attrNameLst>
                                      </p:cBhvr>
                                      <p:tavLst>
                                        <p:tav tm="0">
                                          <p:val>
                                            <p:strVal val="#ppt_h"/>
                                          </p:val>
                                        </p:tav>
                                        <p:tav tm="100000">
                                          <p:val>
                                            <p:strVal val="#ppt_h"/>
                                          </p:val>
                                        </p:tav>
                                      </p:tavLst>
                                    </p:anim>
                                    <p:animEffect transition="in" filter="fade">
                                      <p:cBhvr>
                                        <p:cTn id="122" dur="1000"/>
                                        <p:tgtEl>
                                          <p:spTgt spid="179224"/>
                                        </p:tgtEl>
                                      </p:cBhvr>
                                    </p:animEffect>
                                  </p:childTnLst>
                                </p:cTn>
                              </p:par>
                              <p:par>
                                <p:cTn id="123" presetID="55" presetClass="entr" presetSubtype="0" fill="hold" nodeType="withEffect">
                                  <p:stCondLst>
                                    <p:cond delay="0"/>
                                  </p:stCondLst>
                                  <p:childTnLst>
                                    <p:set>
                                      <p:cBhvr>
                                        <p:cTn id="124" dur="1" fill="hold">
                                          <p:stCondLst>
                                            <p:cond delay="0"/>
                                          </p:stCondLst>
                                        </p:cTn>
                                        <p:tgtEl>
                                          <p:spTgt spid="179225"/>
                                        </p:tgtEl>
                                        <p:attrNameLst>
                                          <p:attrName>style.visibility</p:attrName>
                                        </p:attrNameLst>
                                      </p:cBhvr>
                                      <p:to>
                                        <p:strVal val="visible"/>
                                      </p:to>
                                    </p:set>
                                    <p:anim calcmode="lin" valueType="num">
                                      <p:cBhvr>
                                        <p:cTn id="125" dur="1000" fill="hold"/>
                                        <p:tgtEl>
                                          <p:spTgt spid="179225"/>
                                        </p:tgtEl>
                                        <p:attrNameLst>
                                          <p:attrName>ppt_w</p:attrName>
                                        </p:attrNameLst>
                                      </p:cBhvr>
                                      <p:tavLst>
                                        <p:tav tm="0">
                                          <p:val>
                                            <p:strVal val="#ppt_w*0.70"/>
                                          </p:val>
                                        </p:tav>
                                        <p:tav tm="100000">
                                          <p:val>
                                            <p:strVal val="#ppt_w"/>
                                          </p:val>
                                        </p:tav>
                                      </p:tavLst>
                                    </p:anim>
                                    <p:anim calcmode="lin" valueType="num">
                                      <p:cBhvr>
                                        <p:cTn id="126" dur="1000" fill="hold"/>
                                        <p:tgtEl>
                                          <p:spTgt spid="179225"/>
                                        </p:tgtEl>
                                        <p:attrNameLst>
                                          <p:attrName>ppt_h</p:attrName>
                                        </p:attrNameLst>
                                      </p:cBhvr>
                                      <p:tavLst>
                                        <p:tav tm="0">
                                          <p:val>
                                            <p:strVal val="#ppt_h"/>
                                          </p:val>
                                        </p:tav>
                                        <p:tav tm="100000">
                                          <p:val>
                                            <p:strVal val="#ppt_h"/>
                                          </p:val>
                                        </p:tav>
                                      </p:tavLst>
                                    </p:anim>
                                    <p:animEffect transition="in" filter="fade">
                                      <p:cBhvr>
                                        <p:cTn id="127" dur="1000"/>
                                        <p:tgtEl>
                                          <p:spTgt spid="179225"/>
                                        </p:tgtEl>
                                      </p:cBhvr>
                                    </p:animEffect>
                                  </p:childTnLst>
                                </p:cTn>
                              </p:par>
                              <p:par>
                                <p:cTn id="128" presetID="55" presetClass="entr" presetSubtype="0" fill="hold" nodeType="withEffect">
                                  <p:stCondLst>
                                    <p:cond delay="0"/>
                                  </p:stCondLst>
                                  <p:childTnLst>
                                    <p:set>
                                      <p:cBhvr>
                                        <p:cTn id="129" dur="1" fill="hold">
                                          <p:stCondLst>
                                            <p:cond delay="0"/>
                                          </p:stCondLst>
                                        </p:cTn>
                                        <p:tgtEl>
                                          <p:spTgt spid="179226"/>
                                        </p:tgtEl>
                                        <p:attrNameLst>
                                          <p:attrName>style.visibility</p:attrName>
                                        </p:attrNameLst>
                                      </p:cBhvr>
                                      <p:to>
                                        <p:strVal val="visible"/>
                                      </p:to>
                                    </p:set>
                                    <p:anim calcmode="lin" valueType="num">
                                      <p:cBhvr>
                                        <p:cTn id="130" dur="1000" fill="hold"/>
                                        <p:tgtEl>
                                          <p:spTgt spid="179226"/>
                                        </p:tgtEl>
                                        <p:attrNameLst>
                                          <p:attrName>ppt_w</p:attrName>
                                        </p:attrNameLst>
                                      </p:cBhvr>
                                      <p:tavLst>
                                        <p:tav tm="0">
                                          <p:val>
                                            <p:strVal val="#ppt_w*0.70"/>
                                          </p:val>
                                        </p:tav>
                                        <p:tav tm="100000">
                                          <p:val>
                                            <p:strVal val="#ppt_w"/>
                                          </p:val>
                                        </p:tav>
                                      </p:tavLst>
                                    </p:anim>
                                    <p:anim calcmode="lin" valueType="num">
                                      <p:cBhvr>
                                        <p:cTn id="131" dur="1000" fill="hold"/>
                                        <p:tgtEl>
                                          <p:spTgt spid="179226"/>
                                        </p:tgtEl>
                                        <p:attrNameLst>
                                          <p:attrName>ppt_h</p:attrName>
                                        </p:attrNameLst>
                                      </p:cBhvr>
                                      <p:tavLst>
                                        <p:tav tm="0">
                                          <p:val>
                                            <p:strVal val="#ppt_h"/>
                                          </p:val>
                                        </p:tav>
                                        <p:tav tm="100000">
                                          <p:val>
                                            <p:strVal val="#ppt_h"/>
                                          </p:val>
                                        </p:tav>
                                      </p:tavLst>
                                    </p:anim>
                                    <p:animEffect transition="in" filter="fade">
                                      <p:cBhvr>
                                        <p:cTn id="132" dur="1000"/>
                                        <p:tgtEl>
                                          <p:spTgt spid="179226"/>
                                        </p:tgtEl>
                                      </p:cBhvr>
                                    </p:animEffect>
                                  </p:childTnLst>
                                </p:cTn>
                              </p:par>
                              <p:par>
                                <p:cTn id="133" presetID="55" presetClass="entr" presetSubtype="0" fill="hold" nodeType="withEffect">
                                  <p:stCondLst>
                                    <p:cond delay="0"/>
                                  </p:stCondLst>
                                  <p:childTnLst>
                                    <p:set>
                                      <p:cBhvr>
                                        <p:cTn id="134" dur="1" fill="hold">
                                          <p:stCondLst>
                                            <p:cond delay="0"/>
                                          </p:stCondLst>
                                        </p:cTn>
                                        <p:tgtEl>
                                          <p:spTgt spid="179227"/>
                                        </p:tgtEl>
                                        <p:attrNameLst>
                                          <p:attrName>style.visibility</p:attrName>
                                        </p:attrNameLst>
                                      </p:cBhvr>
                                      <p:to>
                                        <p:strVal val="visible"/>
                                      </p:to>
                                    </p:set>
                                    <p:anim calcmode="lin" valueType="num">
                                      <p:cBhvr>
                                        <p:cTn id="135" dur="1000" fill="hold"/>
                                        <p:tgtEl>
                                          <p:spTgt spid="179227"/>
                                        </p:tgtEl>
                                        <p:attrNameLst>
                                          <p:attrName>ppt_w</p:attrName>
                                        </p:attrNameLst>
                                      </p:cBhvr>
                                      <p:tavLst>
                                        <p:tav tm="0">
                                          <p:val>
                                            <p:strVal val="#ppt_w*0.70"/>
                                          </p:val>
                                        </p:tav>
                                        <p:tav tm="100000">
                                          <p:val>
                                            <p:strVal val="#ppt_w"/>
                                          </p:val>
                                        </p:tav>
                                      </p:tavLst>
                                    </p:anim>
                                    <p:anim calcmode="lin" valueType="num">
                                      <p:cBhvr>
                                        <p:cTn id="136" dur="1000" fill="hold"/>
                                        <p:tgtEl>
                                          <p:spTgt spid="179227"/>
                                        </p:tgtEl>
                                        <p:attrNameLst>
                                          <p:attrName>ppt_h</p:attrName>
                                        </p:attrNameLst>
                                      </p:cBhvr>
                                      <p:tavLst>
                                        <p:tav tm="0">
                                          <p:val>
                                            <p:strVal val="#ppt_h"/>
                                          </p:val>
                                        </p:tav>
                                        <p:tav tm="100000">
                                          <p:val>
                                            <p:strVal val="#ppt_h"/>
                                          </p:val>
                                        </p:tav>
                                      </p:tavLst>
                                    </p:anim>
                                    <p:animEffect transition="in" filter="fade">
                                      <p:cBhvr>
                                        <p:cTn id="137" dur="1000"/>
                                        <p:tgtEl>
                                          <p:spTgt spid="179227"/>
                                        </p:tgtEl>
                                      </p:cBhvr>
                                    </p:animEffect>
                                  </p:childTnLst>
                                </p:cTn>
                              </p:par>
                              <p:par>
                                <p:cTn id="138" presetID="55" presetClass="entr" presetSubtype="0" fill="hold" nodeType="withEffect">
                                  <p:stCondLst>
                                    <p:cond delay="0"/>
                                  </p:stCondLst>
                                  <p:childTnLst>
                                    <p:set>
                                      <p:cBhvr>
                                        <p:cTn id="139" dur="1" fill="hold">
                                          <p:stCondLst>
                                            <p:cond delay="0"/>
                                          </p:stCondLst>
                                        </p:cTn>
                                        <p:tgtEl>
                                          <p:spTgt spid="179228"/>
                                        </p:tgtEl>
                                        <p:attrNameLst>
                                          <p:attrName>style.visibility</p:attrName>
                                        </p:attrNameLst>
                                      </p:cBhvr>
                                      <p:to>
                                        <p:strVal val="visible"/>
                                      </p:to>
                                    </p:set>
                                    <p:anim calcmode="lin" valueType="num">
                                      <p:cBhvr>
                                        <p:cTn id="140" dur="1000" fill="hold"/>
                                        <p:tgtEl>
                                          <p:spTgt spid="179228"/>
                                        </p:tgtEl>
                                        <p:attrNameLst>
                                          <p:attrName>ppt_w</p:attrName>
                                        </p:attrNameLst>
                                      </p:cBhvr>
                                      <p:tavLst>
                                        <p:tav tm="0">
                                          <p:val>
                                            <p:strVal val="#ppt_w*0.70"/>
                                          </p:val>
                                        </p:tav>
                                        <p:tav tm="100000">
                                          <p:val>
                                            <p:strVal val="#ppt_w"/>
                                          </p:val>
                                        </p:tav>
                                      </p:tavLst>
                                    </p:anim>
                                    <p:anim calcmode="lin" valueType="num">
                                      <p:cBhvr>
                                        <p:cTn id="141" dur="1000" fill="hold"/>
                                        <p:tgtEl>
                                          <p:spTgt spid="179228"/>
                                        </p:tgtEl>
                                        <p:attrNameLst>
                                          <p:attrName>ppt_h</p:attrName>
                                        </p:attrNameLst>
                                      </p:cBhvr>
                                      <p:tavLst>
                                        <p:tav tm="0">
                                          <p:val>
                                            <p:strVal val="#ppt_h"/>
                                          </p:val>
                                        </p:tav>
                                        <p:tav tm="100000">
                                          <p:val>
                                            <p:strVal val="#ppt_h"/>
                                          </p:val>
                                        </p:tav>
                                      </p:tavLst>
                                    </p:anim>
                                    <p:animEffect transition="in" filter="fade">
                                      <p:cBhvr>
                                        <p:cTn id="142" dur="1000"/>
                                        <p:tgtEl>
                                          <p:spTgt spid="179228"/>
                                        </p:tgtEl>
                                      </p:cBhvr>
                                    </p:animEffect>
                                  </p:childTnLst>
                                </p:cTn>
                              </p:par>
                              <p:par>
                                <p:cTn id="143" presetID="55" presetClass="entr" presetSubtype="0" fill="hold" nodeType="withEffect">
                                  <p:stCondLst>
                                    <p:cond delay="0"/>
                                  </p:stCondLst>
                                  <p:childTnLst>
                                    <p:set>
                                      <p:cBhvr>
                                        <p:cTn id="144" dur="1" fill="hold">
                                          <p:stCondLst>
                                            <p:cond delay="0"/>
                                          </p:stCondLst>
                                        </p:cTn>
                                        <p:tgtEl>
                                          <p:spTgt spid="179229"/>
                                        </p:tgtEl>
                                        <p:attrNameLst>
                                          <p:attrName>style.visibility</p:attrName>
                                        </p:attrNameLst>
                                      </p:cBhvr>
                                      <p:to>
                                        <p:strVal val="visible"/>
                                      </p:to>
                                    </p:set>
                                    <p:anim calcmode="lin" valueType="num">
                                      <p:cBhvr>
                                        <p:cTn id="145" dur="1000" fill="hold"/>
                                        <p:tgtEl>
                                          <p:spTgt spid="179229"/>
                                        </p:tgtEl>
                                        <p:attrNameLst>
                                          <p:attrName>ppt_w</p:attrName>
                                        </p:attrNameLst>
                                      </p:cBhvr>
                                      <p:tavLst>
                                        <p:tav tm="0">
                                          <p:val>
                                            <p:strVal val="#ppt_w*0.70"/>
                                          </p:val>
                                        </p:tav>
                                        <p:tav tm="100000">
                                          <p:val>
                                            <p:strVal val="#ppt_w"/>
                                          </p:val>
                                        </p:tav>
                                      </p:tavLst>
                                    </p:anim>
                                    <p:anim calcmode="lin" valueType="num">
                                      <p:cBhvr>
                                        <p:cTn id="146" dur="1000" fill="hold"/>
                                        <p:tgtEl>
                                          <p:spTgt spid="179229"/>
                                        </p:tgtEl>
                                        <p:attrNameLst>
                                          <p:attrName>ppt_h</p:attrName>
                                        </p:attrNameLst>
                                      </p:cBhvr>
                                      <p:tavLst>
                                        <p:tav tm="0">
                                          <p:val>
                                            <p:strVal val="#ppt_h"/>
                                          </p:val>
                                        </p:tav>
                                        <p:tav tm="100000">
                                          <p:val>
                                            <p:strVal val="#ppt_h"/>
                                          </p:val>
                                        </p:tav>
                                      </p:tavLst>
                                    </p:anim>
                                    <p:animEffect transition="in" filter="fade">
                                      <p:cBhvr>
                                        <p:cTn id="147" dur="1000"/>
                                        <p:tgtEl>
                                          <p:spTgt spid="179229"/>
                                        </p:tgtEl>
                                      </p:cBhvr>
                                    </p:animEffect>
                                  </p:childTnLst>
                                </p:cTn>
                              </p:par>
                            </p:childTnLst>
                          </p:cTn>
                        </p:par>
                      </p:childTnLst>
                    </p:cTn>
                  </p:par>
                  <p:par>
                    <p:cTn id="148" fill="hold">
                      <p:stCondLst>
                        <p:cond delay="indefinite"/>
                      </p:stCondLst>
                      <p:childTnLst>
                        <p:par>
                          <p:cTn id="149" fill="hold">
                            <p:stCondLst>
                              <p:cond delay="0"/>
                            </p:stCondLst>
                            <p:childTnLst>
                              <p:par>
                                <p:cTn id="150" presetID="3" presetClass="entr" presetSubtype="10" fill="hold" nodeType="clickEffect">
                                  <p:stCondLst>
                                    <p:cond delay="0"/>
                                  </p:stCondLst>
                                  <p:childTnLst>
                                    <p:set>
                                      <p:cBhvr>
                                        <p:cTn id="151" dur="1" fill="hold">
                                          <p:stCondLst>
                                            <p:cond delay="0"/>
                                          </p:stCondLst>
                                        </p:cTn>
                                        <p:tgtEl>
                                          <p:spTgt spid="179230"/>
                                        </p:tgtEl>
                                        <p:attrNameLst>
                                          <p:attrName>style.visibility</p:attrName>
                                        </p:attrNameLst>
                                      </p:cBhvr>
                                      <p:to>
                                        <p:strVal val="visible"/>
                                      </p:to>
                                    </p:set>
                                    <p:animEffect transition="in" filter="blinds(horizontal)">
                                      <p:cBhvr>
                                        <p:cTn id="152" dur="500"/>
                                        <p:tgtEl>
                                          <p:spTgt spid="179230"/>
                                        </p:tgtEl>
                                      </p:cBhvr>
                                    </p:animEffect>
                                  </p:childTnLst>
                                </p:cTn>
                              </p:par>
                            </p:childTnLst>
                          </p:cTn>
                        </p:par>
                      </p:childTnLst>
                    </p:cTn>
                  </p:par>
                  <p:par>
                    <p:cTn id="153" fill="hold">
                      <p:stCondLst>
                        <p:cond delay="indefinite"/>
                      </p:stCondLst>
                      <p:childTnLst>
                        <p:par>
                          <p:cTn id="154" fill="hold">
                            <p:stCondLst>
                              <p:cond delay="0"/>
                            </p:stCondLst>
                            <p:childTnLst>
                              <p:par>
                                <p:cTn id="155" presetID="3" presetClass="entr" presetSubtype="10" fill="hold" grpId="0" nodeType="clickEffect">
                                  <p:stCondLst>
                                    <p:cond delay="0"/>
                                  </p:stCondLst>
                                  <p:childTnLst>
                                    <p:set>
                                      <p:cBhvr>
                                        <p:cTn id="156" dur="1" fill="hold">
                                          <p:stCondLst>
                                            <p:cond delay="0"/>
                                          </p:stCondLst>
                                        </p:cTn>
                                        <p:tgtEl>
                                          <p:spTgt spid="179232"/>
                                        </p:tgtEl>
                                        <p:attrNameLst>
                                          <p:attrName>style.visibility</p:attrName>
                                        </p:attrNameLst>
                                      </p:cBhvr>
                                      <p:to>
                                        <p:strVal val="visible"/>
                                      </p:to>
                                    </p:set>
                                    <p:animEffect transition="in" filter="blinds(horizontal)">
                                      <p:cBhvr>
                                        <p:cTn id="157" dur="500"/>
                                        <p:tgtEl>
                                          <p:spTgt spid="179232"/>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9"/>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nodeType="clickEffect">
                                  <p:stCondLst>
                                    <p:cond delay="0"/>
                                  </p:stCondLst>
                                  <p:childTnLst>
                                    <p:set>
                                      <p:cBhvr>
                                        <p:cTn id="165" dur="1" fill="hold">
                                          <p:stCondLst>
                                            <p:cond delay="0"/>
                                          </p:stCondLst>
                                        </p:cTn>
                                        <p:tgtEl>
                                          <p:spTgt spid="3"/>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grpId="0" nodeType="clickEffect">
                                  <p:stCondLst>
                                    <p:cond delay="0"/>
                                  </p:stCondLst>
                                  <p:childTnLst>
                                    <p:set>
                                      <p:cBhvr>
                                        <p:cTn id="16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animBg="1" build="p"/>
      <p:bldP spid="179204" grpId="0" bldLvl="0" animBg="1"/>
      <p:bldP spid="179205" grpId="0" bldLvl="0" animBg="1"/>
      <p:bldP spid="179206" grpId="0" bldLvl="0" animBg="1"/>
      <p:bldP spid="179207" grpId="0" bldLvl="0" animBg="1"/>
      <p:bldP spid="179208" grpId="0" bldLvl="0" animBg="1"/>
      <p:bldP spid="179209" grpId="0" bldLvl="0" animBg="1"/>
      <p:bldP spid="179210" grpId="0" bldLvl="0" animBg="1"/>
      <p:bldP spid="179211" grpId="0" bldLvl="0" animBg="1"/>
      <p:bldP spid="179212" grpId="0" bldLvl="0" animBg="1"/>
      <p:bldP spid="179213" grpId="0" bldLvl="0" animBg="1"/>
      <p:bldP spid="179214" grpId="0" bldLvl="0" animBg="1"/>
      <p:bldP spid="179215" grpId="0" bldLvl="0" animBg="1"/>
      <p:bldP spid="179220" grpId="0" bldLvl="0" animBg="1"/>
      <p:bldP spid="179221" grpId="0" bldLvl="0" animBg="1"/>
      <p:bldP spid="179222" grpId="0" bldLvl="0" animBg="1"/>
      <p:bldP spid="179223" grpId="0" bldLvl="0" animBg="1"/>
      <p:bldP spid="179224" grpId="0" bldLvl="0" animBg="1"/>
      <p:bldP spid="5" grpId="0" bldLvl="0" animBg="1"/>
      <p:bldP spid="6" grpId="0" bldLvl="0" animBg="1"/>
      <p:bldP spid="179232" grpId="0" bldLvl="0" animBg="1"/>
      <p:bldP spid="7" grpId="0"/>
      <p:bldP spid="7" grpId="1"/>
      <p:bldP spid="9" grpId="0" animBg="1"/>
      <p:bldP spid="9"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9396" name="文本框 699395"/>
          <p:cNvSpPr txBox="1"/>
          <p:nvPr>
            <p:custDataLst>
              <p:tags r:id="rId1"/>
            </p:custDataLst>
          </p:nvPr>
        </p:nvSpPr>
        <p:spPr>
          <a:xfrm>
            <a:off x="467995" y="1341120"/>
            <a:ext cx="7444740" cy="4523105"/>
          </a:xfrm>
          <a:prstGeom prst="rect">
            <a:avLst/>
          </a:prstGeom>
          <a:noFill/>
          <a:ln w="9525">
            <a:noFill/>
          </a:ln>
        </p:spPr>
        <p:txBody>
          <a:bodyPr wrap="square">
            <a:spAutoFit/>
          </a:bodyPr>
          <a:p>
            <a:pPr algn="just">
              <a:lnSpc>
                <a:spcPct val="150000"/>
              </a:lnSpc>
            </a:pPr>
            <a:r>
              <a:rPr lang="zh-CN" altLang="en-US" sz="2400" dirty="0">
                <a:solidFill>
                  <a:srgbClr val="FF3300"/>
                </a:solidFill>
                <a:latin typeface="微软雅黑" panose="020B0503020204020204" charset="-122"/>
                <a:ea typeface="微软雅黑" panose="020B0503020204020204" charset="-122"/>
              </a:rPr>
              <a:t>系统是否处于平衡状态？</a:t>
            </a:r>
            <a:endParaRPr lang="zh-CN" altLang="en-US" sz="2400" dirty="0">
              <a:solidFill>
                <a:srgbClr val="FF3300"/>
              </a:solidFill>
              <a:latin typeface="微软雅黑" panose="020B0503020204020204" charset="-122"/>
              <a:ea typeface="微软雅黑" panose="020B0503020204020204" charset="-122"/>
            </a:endParaRPr>
          </a:p>
          <a:p>
            <a:pPr algn="just">
              <a:lnSpc>
                <a:spcPct val="150000"/>
              </a:lnSpc>
            </a:pPr>
            <a:r>
              <a:rPr lang="zh-CN" altLang="en-US" sz="2400" dirty="0">
                <a:solidFill>
                  <a:schemeClr val="tx2"/>
                </a:solidFill>
                <a:latin typeface="微软雅黑" panose="020B0503020204020204" charset="-122"/>
                <a:ea typeface="微软雅黑" panose="020B0503020204020204" charset="-122"/>
              </a:rPr>
              <a:t>热平衡</a:t>
            </a:r>
            <a:r>
              <a:rPr lang="zh-CN" altLang="en-US" sz="2400" dirty="0">
                <a:solidFill>
                  <a:srgbClr val="0000CC"/>
                </a:solidFill>
                <a:latin typeface="微软雅黑" panose="020B0503020204020204" charset="-122"/>
                <a:ea typeface="微软雅黑" panose="020B0503020204020204" charset="-122"/>
              </a:rPr>
              <a:t>：系统内各部分以及环境温度相等，无温度不同引起的热量交换。</a:t>
            </a:r>
            <a:endParaRPr lang="zh-CN" altLang="en-US" sz="2400" dirty="0">
              <a:solidFill>
                <a:srgbClr val="0000CC"/>
              </a:solidFill>
              <a:latin typeface="微软雅黑" panose="020B0503020204020204" charset="-122"/>
              <a:ea typeface="微软雅黑" panose="020B0503020204020204" charset="-122"/>
            </a:endParaRPr>
          </a:p>
          <a:p>
            <a:pPr algn="just">
              <a:lnSpc>
                <a:spcPct val="150000"/>
              </a:lnSpc>
            </a:pPr>
            <a:r>
              <a:rPr lang="zh-CN" altLang="en-US" sz="2400" dirty="0">
                <a:solidFill>
                  <a:schemeClr val="tx2"/>
                </a:solidFill>
                <a:latin typeface="微软雅黑" panose="020B0503020204020204" charset="-122"/>
                <a:ea typeface="微软雅黑" panose="020B0503020204020204" charset="-122"/>
              </a:rPr>
              <a:t>力平衡</a:t>
            </a:r>
            <a:r>
              <a:rPr lang="zh-CN" altLang="en-US" sz="2400" dirty="0">
                <a:solidFill>
                  <a:srgbClr val="0000CC"/>
                </a:solidFill>
                <a:latin typeface="微软雅黑" panose="020B0503020204020204" charset="-122"/>
                <a:ea typeface="微软雅黑" panose="020B0503020204020204" charset="-122"/>
              </a:rPr>
              <a:t>：系统内各部分以及环境的各种力达到平衡，无力不平衡引起的坐标变化。</a:t>
            </a:r>
            <a:endParaRPr lang="zh-CN" altLang="en-US" sz="2400" dirty="0">
              <a:solidFill>
                <a:srgbClr val="0000CC"/>
              </a:solidFill>
              <a:latin typeface="微软雅黑" panose="020B0503020204020204" charset="-122"/>
              <a:ea typeface="微软雅黑" panose="020B0503020204020204" charset="-122"/>
            </a:endParaRPr>
          </a:p>
          <a:p>
            <a:pPr algn="just">
              <a:lnSpc>
                <a:spcPct val="150000"/>
              </a:lnSpc>
            </a:pPr>
            <a:r>
              <a:rPr lang="zh-CN" altLang="en-US" sz="2400" dirty="0">
                <a:solidFill>
                  <a:schemeClr val="tx2"/>
                </a:solidFill>
                <a:latin typeface="微软雅黑" panose="020B0503020204020204" charset="-122"/>
                <a:ea typeface="微软雅黑" panose="020B0503020204020204" charset="-122"/>
              </a:rPr>
              <a:t>相平衡</a:t>
            </a:r>
            <a:r>
              <a:rPr lang="zh-CN" altLang="en-US" sz="2400" dirty="0">
                <a:solidFill>
                  <a:srgbClr val="0000CC"/>
                </a:solidFill>
                <a:latin typeface="微软雅黑" panose="020B0503020204020204" charset="-122"/>
                <a:ea typeface="微软雅黑" panose="020B0503020204020204" charset="-122"/>
              </a:rPr>
              <a:t>：系统内各相之间达到平衡，其物质的净传递为零。</a:t>
            </a:r>
            <a:endParaRPr lang="zh-CN" altLang="en-US" sz="2400" dirty="0">
              <a:solidFill>
                <a:srgbClr val="0000CC"/>
              </a:solidFill>
              <a:latin typeface="微软雅黑" panose="020B0503020204020204" charset="-122"/>
              <a:ea typeface="微软雅黑" panose="020B0503020204020204" charset="-122"/>
            </a:endParaRPr>
          </a:p>
          <a:p>
            <a:pPr algn="just">
              <a:lnSpc>
                <a:spcPct val="150000"/>
              </a:lnSpc>
            </a:pPr>
            <a:r>
              <a:rPr lang="zh-CN" altLang="en-US" sz="2400" dirty="0">
                <a:solidFill>
                  <a:schemeClr val="tx2"/>
                </a:solidFill>
                <a:latin typeface="微软雅黑" panose="020B0503020204020204" charset="-122"/>
                <a:ea typeface="微软雅黑" panose="020B0503020204020204" charset="-122"/>
              </a:rPr>
              <a:t>化学平衡</a:t>
            </a:r>
            <a:r>
              <a:rPr lang="zh-CN" altLang="en-US" sz="2400" dirty="0">
                <a:solidFill>
                  <a:srgbClr val="0000CC"/>
                </a:solidFill>
                <a:latin typeface="微软雅黑" panose="020B0503020204020204" charset="-122"/>
                <a:ea typeface="微软雅黑" panose="020B0503020204020204" charset="-122"/>
              </a:rPr>
              <a:t>：无因化学反应产生的系统随时间的变化。</a:t>
            </a:r>
            <a:endParaRPr lang="zh-CN" altLang="en-US" sz="2400" dirty="0">
              <a:solidFill>
                <a:srgbClr val="0000CC"/>
              </a:solidFill>
              <a:latin typeface="微软雅黑" panose="020B0503020204020204" charset="-122"/>
              <a:ea typeface="微软雅黑" panose="020B0503020204020204" charset="-122"/>
            </a:endParaRPr>
          </a:p>
        </p:txBody>
      </p:sp>
      <p:sp>
        <p:nvSpPr>
          <p:cNvPr id="8196" name="TextBox 4"/>
          <p:cNvSpPr txBox="1"/>
          <p:nvPr>
            <p:custDataLst>
              <p:tags r:id="rId2"/>
            </p:custDataLst>
          </p:nvPr>
        </p:nvSpPr>
        <p:spPr>
          <a:xfrm>
            <a:off x="1331913" y="404813"/>
            <a:ext cx="3243262" cy="583565"/>
          </a:xfrm>
          <a:prstGeom prst="rect">
            <a:avLst/>
          </a:prstGeom>
          <a:noFill/>
          <a:ln w="9525">
            <a:noFill/>
          </a:ln>
        </p:spPr>
        <p:txBody>
          <a:bodyPr anchor="t">
            <a:spAutoFit/>
          </a:bodyPr>
          <a:p>
            <a:pPr>
              <a:buSzTx/>
            </a:pPr>
            <a:r>
              <a:rPr lang="en-US" altLang="zh-CN" sz="3200" dirty="0">
                <a:latin typeface="微软雅黑" panose="020B0503020204020204" charset="-122"/>
                <a:ea typeface="微软雅黑" panose="020B0503020204020204" charset="-122"/>
                <a:cs typeface="微软雅黑" panose="020B0503020204020204" charset="-122"/>
              </a:rPr>
              <a:t> 1.2 </a:t>
            </a:r>
            <a:r>
              <a:rPr lang="zh-CN" altLang="en-US" sz="3200" dirty="0">
                <a:latin typeface="微软雅黑" panose="020B0503020204020204" charset="-122"/>
                <a:ea typeface="微软雅黑" panose="020B0503020204020204" charset="-122"/>
                <a:cs typeface="微软雅黑" panose="020B0503020204020204" charset="-122"/>
              </a:rPr>
              <a:t>分离过程</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矩形 92161"/>
          <p:cNvSpPr/>
          <p:nvPr/>
        </p:nvSpPr>
        <p:spPr>
          <a:xfrm>
            <a:off x="3033713" y="3205163"/>
            <a:ext cx="9144000" cy="0"/>
          </a:xfrm>
          <a:prstGeom prst="rect">
            <a:avLst/>
          </a:prstGeom>
          <a:noFill/>
          <a:ln w="9525">
            <a:noFill/>
          </a:ln>
        </p:spPr>
        <p:txBody>
          <a:bodyPr/>
          <a:p>
            <a:endParaRPr lang="zh-CN" altLang="en-US"/>
          </a:p>
        </p:txBody>
      </p:sp>
      <p:sp>
        <p:nvSpPr>
          <p:cNvPr id="92165" name="文本框 92164"/>
          <p:cNvSpPr txBox="1"/>
          <p:nvPr/>
        </p:nvSpPr>
        <p:spPr>
          <a:xfrm>
            <a:off x="396240" y="1323340"/>
            <a:ext cx="2514600" cy="521970"/>
          </a:xfrm>
          <a:prstGeom prst="rect">
            <a:avLst/>
          </a:prstGeom>
          <a:noFill/>
          <a:ln w="9525">
            <a:noFill/>
          </a:ln>
        </p:spPr>
        <p:txBody>
          <a:bodyPr>
            <a:spAutoFit/>
          </a:bodyPr>
          <a:p>
            <a:pPr>
              <a:spcBef>
                <a:spcPct val="50000"/>
              </a:spcBef>
            </a:pPr>
            <a:r>
              <a:rPr lang="zh-CN" altLang="en-US" sz="2800" dirty="0">
                <a:solidFill>
                  <a:srgbClr val="FF0000"/>
                </a:solidFill>
                <a:latin typeface="微软雅黑" panose="020B0503020204020204" charset="-122"/>
                <a:ea typeface="微软雅黑" panose="020B0503020204020204" charset="-122"/>
                <a:cs typeface="微软雅黑" panose="020B0503020204020204" charset="-122"/>
              </a:rPr>
              <a:t>混合的熵： </a:t>
            </a:r>
            <a:endParaRPr lang="zh-CN" altLang="en-US" sz="28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92166" name="矩形 92165"/>
          <p:cNvSpPr/>
          <p:nvPr/>
        </p:nvSpPr>
        <p:spPr>
          <a:xfrm>
            <a:off x="3776663" y="3205163"/>
            <a:ext cx="9144000" cy="0"/>
          </a:xfrm>
          <a:prstGeom prst="rect">
            <a:avLst/>
          </a:prstGeom>
          <a:noFill/>
          <a:ln w="9525">
            <a:noFill/>
          </a:ln>
        </p:spPr>
        <p:txBody>
          <a:bodyPr/>
          <a:p>
            <a:endParaRPr lang="zh-CN" altLang="en-US"/>
          </a:p>
        </p:txBody>
      </p:sp>
      <p:sp>
        <p:nvSpPr>
          <p:cNvPr id="92167" name="矩形 92166"/>
          <p:cNvSpPr/>
          <p:nvPr/>
        </p:nvSpPr>
        <p:spPr>
          <a:xfrm>
            <a:off x="3024188" y="3205163"/>
            <a:ext cx="9144000" cy="0"/>
          </a:xfrm>
          <a:prstGeom prst="rect">
            <a:avLst/>
          </a:prstGeom>
          <a:noFill/>
          <a:ln w="9525">
            <a:noFill/>
          </a:ln>
        </p:spPr>
        <p:txBody>
          <a:bodyPr/>
          <a:p>
            <a:endParaRPr lang="zh-CN" altLang="en-US"/>
          </a:p>
        </p:txBody>
      </p:sp>
      <p:sp>
        <p:nvSpPr>
          <p:cNvPr id="92172" name="文本框 92171"/>
          <p:cNvSpPr txBox="1"/>
          <p:nvPr/>
        </p:nvSpPr>
        <p:spPr>
          <a:xfrm>
            <a:off x="396240" y="2044065"/>
            <a:ext cx="3882390" cy="521970"/>
          </a:xfrm>
          <a:prstGeom prst="rect">
            <a:avLst/>
          </a:prstGeom>
          <a:noFill/>
          <a:ln w="9525">
            <a:noFill/>
          </a:ln>
        </p:spPr>
        <p:txBody>
          <a:bodyPr wrap="square">
            <a:spAutoFit/>
          </a:bodyPr>
          <a:p>
            <a:pPr>
              <a:spcBef>
                <a:spcPct val="50000"/>
              </a:spcBef>
            </a:pPr>
            <a:r>
              <a:rPr lang="zh-CN" altLang="en-US" sz="2800" dirty="0">
                <a:solidFill>
                  <a:srgbClr val="FF0000"/>
                </a:solidFill>
                <a:latin typeface="微软雅黑" panose="020B0503020204020204" charset="-122"/>
                <a:ea typeface="微软雅黑" panose="020B0503020204020204" charset="-122"/>
                <a:cs typeface="微软雅黑" panose="020B0503020204020204" charset="-122"/>
              </a:rPr>
              <a:t>分离过程的可逆性判据：</a:t>
            </a:r>
            <a:endParaRPr lang="zh-CN" altLang="en-US" sz="28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 name="TextBox 4"/>
          <p:cNvSpPr txBox="1"/>
          <p:nvPr/>
        </p:nvSpPr>
        <p:spPr>
          <a:xfrm>
            <a:off x="1331913" y="404813"/>
            <a:ext cx="3243262" cy="583565"/>
          </a:xfrm>
          <a:prstGeom prst="rect">
            <a:avLst/>
          </a:prstGeom>
          <a:noFill/>
          <a:ln w="9525">
            <a:noFill/>
          </a:ln>
        </p:spPr>
        <p:txBody>
          <a:bodyPr anchor="t">
            <a:spAutoFit/>
          </a:bodyPr>
          <a:p>
            <a:pPr>
              <a:buSzTx/>
            </a:pPr>
            <a:r>
              <a:rPr lang="en-US" altLang="zh-CN" sz="3200" dirty="0">
                <a:latin typeface="微软雅黑" panose="020B0503020204020204" charset="-122"/>
                <a:ea typeface="微软雅黑" panose="020B0503020204020204" charset="-122"/>
                <a:cs typeface="微软雅黑" panose="020B0503020204020204" charset="-122"/>
              </a:rPr>
              <a:t> 1.2 </a:t>
            </a:r>
            <a:r>
              <a:rPr lang="zh-CN" altLang="en-US" sz="3200" dirty="0">
                <a:latin typeface="微软雅黑" panose="020B0503020204020204" charset="-122"/>
                <a:ea typeface="微软雅黑" panose="020B0503020204020204" charset="-122"/>
                <a:cs typeface="微软雅黑" panose="020B0503020204020204" charset="-122"/>
              </a:rPr>
              <a:t>分离过程</a:t>
            </a:r>
            <a:endParaRPr lang="zh-CN" altLang="en-US" sz="3200" dirty="0">
              <a:latin typeface="微软雅黑" panose="020B0503020204020204" charset="-122"/>
              <a:ea typeface="微软雅黑" panose="020B0503020204020204" charset="-122"/>
              <a:cs typeface="微软雅黑" panose="020B0503020204020204" charset="-122"/>
            </a:endParaRPr>
          </a:p>
        </p:txBody>
      </p:sp>
      <p:graphicFrame>
        <p:nvGraphicFramePr>
          <p:cNvPr id="3" name="对象 -2147482624"/>
          <p:cNvGraphicFramePr>
            <a:graphicFrameLocks noChangeAspect="1"/>
          </p:cNvGraphicFramePr>
          <p:nvPr/>
        </p:nvGraphicFramePr>
        <p:xfrm>
          <a:off x="2412365" y="1216660"/>
          <a:ext cx="4977765" cy="863600"/>
        </p:xfrm>
        <a:graphic>
          <a:graphicData uri="http://schemas.openxmlformats.org/presentationml/2006/ole">
            <mc:AlternateContent xmlns:mc="http://schemas.openxmlformats.org/markup-compatibility/2006">
              <mc:Choice xmlns:v="urn:schemas-microsoft-com:vml" Requires="v">
                <p:oleObj spid="_x0000_s3076" name="" r:id="rId1" imgW="2489200" imgH="431800" progId="Equation.DSMT4">
                  <p:embed/>
                </p:oleObj>
              </mc:Choice>
              <mc:Fallback>
                <p:oleObj name="" r:id="rId1" imgW="2489200" imgH="431800" progId="Equation.DSMT4">
                  <p:embed/>
                  <p:pic>
                    <p:nvPicPr>
                      <p:cNvPr id="0" name="图片 3075"/>
                      <p:cNvPicPr/>
                      <p:nvPr/>
                    </p:nvPicPr>
                    <p:blipFill>
                      <a:blip r:embed="rId2"/>
                      <a:stretch>
                        <a:fillRect/>
                      </a:stretch>
                    </p:blipFill>
                    <p:spPr>
                      <a:xfrm>
                        <a:off x="2412365" y="1216660"/>
                        <a:ext cx="4977765" cy="863600"/>
                      </a:xfrm>
                      <a:prstGeom prst="rect">
                        <a:avLst/>
                      </a:prstGeom>
                      <a:noFill/>
                      <a:ln w="38100">
                        <a:noFill/>
                        <a:miter/>
                      </a:ln>
                    </p:spPr>
                  </p:pic>
                </p:oleObj>
              </mc:Fallback>
            </mc:AlternateContent>
          </a:graphicData>
        </a:graphic>
      </p:graphicFrame>
      <p:graphicFrame>
        <p:nvGraphicFramePr>
          <p:cNvPr id="4" name="对象 -2147482623"/>
          <p:cNvGraphicFramePr>
            <a:graphicFrameLocks noChangeAspect="1"/>
          </p:cNvGraphicFramePr>
          <p:nvPr/>
        </p:nvGraphicFramePr>
        <p:xfrm>
          <a:off x="817245" y="2679065"/>
          <a:ext cx="1667510" cy="421640"/>
        </p:xfrm>
        <a:graphic>
          <a:graphicData uri="http://schemas.openxmlformats.org/presentationml/2006/ole">
            <mc:AlternateContent xmlns:mc="http://schemas.openxmlformats.org/markup-compatibility/2006">
              <mc:Choice xmlns:v="urn:schemas-microsoft-com:vml" Requires="v">
                <p:oleObj spid="_x0000_s5" name="" r:id="rId3" imgW="951865" imgH="241300" progId="Equation.DSMT4">
                  <p:embed/>
                </p:oleObj>
              </mc:Choice>
              <mc:Fallback>
                <p:oleObj name="" r:id="rId3" imgW="951865" imgH="241300" progId="Equation.DSMT4">
                  <p:embed/>
                  <p:pic>
                    <p:nvPicPr>
                      <p:cNvPr id="0" name="图片 2"/>
                      <p:cNvPicPr/>
                      <p:nvPr/>
                    </p:nvPicPr>
                    <p:blipFill>
                      <a:blip r:embed="rId4"/>
                      <a:stretch>
                        <a:fillRect/>
                      </a:stretch>
                    </p:blipFill>
                    <p:spPr>
                      <a:xfrm>
                        <a:off x="817245" y="2679065"/>
                        <a:ext cx="1667510" cy="421640"/>
                      </a:xfrm>
                      <a:prstGeom prst="rect">
                        <a:avLst/>
                      </a:prstGeom>
                      <a:noFill/>
                      <a:ln w="38100">
                        <a:noFill/>
                        <a:miter/>
                      </a:ln>
                    </p:spPr>
                  </p:pic>
                </p:oleObj>
              </mc:Fallback>
            </mc:AlternateContent>
          </a:graphicData>
        </a:graphic>
      </p:graphicFrame>
      <p:graphicFrame>
        <p:nvGraphicFramePr>
          <p:cNvPr id="6" name="对象 -2147482622"/>
          <p:cNvGraphicFramePr>
            <a:graphicFrameLocks noChangeAspect="1"/>
          </p:cNvGraphicFramePr>
          <p:nvPr/>
        </p:nvGraphicFramePr>
        <p:xfrm>
          <a:off x="3564255" y="2609850"/>
          <a:ext cx="3766185" cy="502285"/>
        </p:xfrm>
        <a:graphic>
          <a:graphicData uri="http://schemas.openxmlformats.org/presentationml/2006/ole">
            <mc:AlternateContent xmlns:mc="http://schemas.openxmlformats.org/markup-compatibility/2006">
              <mc:Choice xmlns:v="urn:schemas-microsoft-com:vml" Requires="v">
                <p:oleObj spid="_x0000_s7" name="" r:id="rId5" imgW="1905000" imgH="254000" progId="Equation.DSMT4">
                  <p:embed/>
                </p:oleObj>
              </mc:Choice>
              <mc:Fallback>
                <p:oleObj name="" r:id="rId5" imgW="1905000" imgH="254000" progId="Equation.DSMT4">
                  <p:embed/>
                  <p:pic>
                    <p:nvPicPr>
                      <p:cNvPr id="0" name="图片 3"/>
                      <p:cNvPicPr/>
                      <p:nvPr/>
                    </p:nvPicPr>
                    <p:blipFill>
                      <a:blip r:embed="rId6"/>
                      <a:stretch>
                        <a:fillRect/>
                      </a:stretch>
                    </p:blipFill>
                    <p:spPr>
                      <a:xfrm>
                        <a:off x="3564255" y="2609850"/>
                        <a:ext cx="3766185" cy="502285"/>
                      </a:xfrm>
                      <a:prstGeom prst="rect">
                        <a:avLst/>
                      </a:prstGeom>
                      <a:noFill/>
                      <a:ln w="38100">
                        <a:noFill/>
                        <a:miter/>
                      </a:ln>
                    </p:spPr>
                  </p:pic>
                </p:oleObj>
              </mc:Fallback>
            </mc:AlternateContent>
          </a:graphicData>
        </a:graphic>
      </p:graphicFrame>
      <p:sp>
        <p:nvSpPr>
          <p:cNvPr id="8" name="文本框 7"/>
          <p:cNvSpPr txBox="1"/>
          <p:nvPr/>
        </p:nvSpPr>
        <p:spPr>
          <a:xfrm>
            <a:off x="798830" y="3263900"/>
            <a:ext cx="3917950" cy="460375"/>
          </a:xfrm>
          <a:prstGeom prst="rect">
            <a:avLst/>
          </a:prstGeom>
          <a:noFill/>
          <a:ln w="9525">
            <a:noFill/>
          </a:ln>
        </p:spPr>
        <p:txBody>
          <a:bodyPr wrap="square">
            <a:spAutoFit/>
          </a:bodyPr>
          <a:p>
            <a:pPr>
              <a:spcBef>
                <a:spcPct val="50000"/>
              </a:spcBef>
            </a:pPr>
            <a:r>
              <a:rPr lang="zh-CN" altLang="en-US" sz="2400" dirty="0">
                <a:latin typeface="微软雅黑" panose="020B0503020204020204" charset="-122"/>
                <a:ea typeface="微软雅黑" panose="020B0503020204020204" charset="-122"/>
                <a:cs typeface="微软雅黑" panose="020B0503020204020204" charset="-122"/>
              </a:rPr>
              <a:t>对于理性气体或</a:t>
            </a:r>
            <a:r>
              <a:rPr lang="zh-CN" altLang="en-US" sz="2400" dirty="0">
                <a:latin typeface="微软雅黑" panose="020B0503020204020204" charset="-122"/>
                <a:ea typeface="微软雅黑" panose="020B0503020204020204" charset="-122"/>
                <a:cs typeface="微软雅黑" panose="020B0503020204020204" charset="-122"/>
                <a:sym typeface="+mn-ea"/>
              </a:rPr>
              <a:t>理</a:t>
            </a:r>
            <a:r>
              <a:rPr lang="zh-CN" altLang="en-US" sz="2400" dirty="0">
                <a:latin typeface="微软雅黑" panose="020B0503020204020204" charset="-122"/>
                <a:ea typeface="微软雅黑" panose="020B0503020204020204" charset="-122"/>
                <a:cs typeface="微软雅黑" panose="020B0503020204020204" charset="-122"/>
              </a:rPr>
              <a:t>想溶液：</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9" name="对象 -2147482621"/>
          <p:cNvGraphicFramePr>
            <a:graphicFrameLocks noChangeAspect="1"/>
          </p:cNvGraphicFramePr>
          <p:nvPr/>
        </p:nvGraphicFramePr>
        <p:xfrm>
          <a:off x="4428490" y="3298825"/>
          <a:ext cx="1109980" cy="407670"/>
        </p:xfrm>
        <a:graphic>
          <a:graphicData uri="http://schemas.openxmlformats.org/presentationml/2006/ole">
            <mc:AlternateContent xmlns:mc="http://schemas.openxmlformats.org/markup-compatibility/2006">
              <mc:Choice xmlns:v="urn:schemas-microsoft-com:vml" Requires="v">
                <p:oleObj spid="_x0000_s10" name="" r:id="rId7" imgW="481965" imgH="177800" progId="Equation.DSMT4">
                  <p:embed/>
                </p:oleObj>
              </mc:Choice>
              <mc:Fallback>
                <p:oleObj name="" r:id="rId7" imgW="481965" imgH="177800" progId="Equation.DSMT4">
                  <p:embed/>
                  <p:pic>
                    <p:nvPicPr>
                      <p:cNvPr id="0" name="图片 8"/>
                      <p:cNvPicPr/>
                      <p:nvPr/>
                    </p:nvPicPr>
                    <p:blipFill>
                      <a:blip r:embed="rId8"/>
                      <a:stretch>
                        <a:fillRect/>
                      </a:stretch>
                    </p:blipFill>
                    <p:spPr>
                      <a:xfrm>
                        <a:off x="4428490" y="3298825"/>
                        <a:ext cx="1109980" cy="407670"/>
                      </a:xfrm>
                      <a:prstGeom prst="rect">
                        <a:avLst/>
                      </a:prstGeom>
                      <a:noFill/>
                      <a:ln w="38100">
                        <a:noFill/>
                        <a:miter/>
                      </a:ln>
                    </p:spPr>
                  </p:pic>
                </p:oleObj>
              </mc:Fallback>
            </mc:AlternateContent>
          </a:graphicData>
        </a:graphic>
      </p:graphicFrame>
      <p:sp>
        <p:nvSpPr>
          <p:cNvPr id="11" name="文本框 10"/>
          <p:cNvSpPr txBox="1"/>
          <p:nvPr/>
        </p:nvSpPr>
        <p:spPr>
          <a:xfrm>
            <a:off x="828040" y="3835400"/>
            <a:ext cx="2213610" cy="460375"/>
          </a:xfrm>
          <a:prstGeom prst="rect">
            <a:avLst/>
          </a:prstGeom>
          <a:noFill/>
          <a:ln w="9525">
            <a:noFill/>
          </a:ln>
        </p:spPr>
        <p:txBody>
          <a:bodyPr wrap="square">
            <a:spAutoFit/>
          </a:bodyPr>
          <a:p>
            <a:pPr>
              <a:spcBef>
                <a:spcPct val="50000"/>
              </a:spcBef>
            </a:pPr>
            <a:r>
              <a:rPr lang="zh-CN" altLang="en-US" sz="2400" dirty="0">
                <a:latin typeface="微软雅黑" panose="020B0503020204020204" charset="-122"/>
                <a:ea typeface="微软雅黑" panose="020B0503020204020204" charset="-122"/>
                <a:cs typeface="微软雅黑" panose="020B0503020204020204" charset="-122"/>
              </a:rPr>
              <a:t>不做体积功：</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12" name="对象 -2147482620"/>
          <p:cNvGraphicFramePr>
            <a:graphicFrameLocks noChangeAspect="1"/>
          </p:cNvGraphicFramePr>
          <p:nvPr/>
        </p:nvGraphicFramePr>
        <p:xfrm>
          <a:off x="4356100" y="3874770"/>
          <a:ext cx="1469390" cy="461645"/>
        </p:xfrm>
        <a:graphic>
          <a:graphicData uri="http://schemas.openxmlformats.org/presentationml/2006/ole">
            <mc:AlternateContent xmlns:mc="http://schemas.openxmlformats.org/markup-compatibility/2006">
              <mc:Choice xmlns:v="urn:schemas-microsoft-com:vml" Requires="v">
                <p:oleObj spid="_x0000_s13" name="" r:id="rId9" imgW="647700" imgH="203200" progId="Equation.DSMT4">
                  <p:embed/>
                </p:oleObj>
              </mc:Choice>
              <mc:Fallback>
                <p:oleObj name="" r:id="rId9" imgW="647700" imgH="203200" progId="Equation.DSMT4">
                  <p:embed/>
                  <p:pic>
                    <p:nvPicPr>
                      <p:cNvPr id="0" name="图片 10"/>
                      <p:cNvPicPr/>
                      <p:nvPr/>
                    </p:nvPicPr>
                    <p:blipFill>
                      <a:blip r:embed="rId10"/>
                      <a:stretch>
                        <a:fillRect/>
                      </a:stretch>
                    </p:blipFill>
                    <p:spPr>
                      <a:xfrm>
                        <a:off x="4356100" y="3874770"/>
                        <a:ext cx="1469390" cy="461645"/>
                      </a:xfrm>
                      <a:prstGeom prst="rect">
                        <a:avLst/>
                      </a:prstGeom>
                      <a:noFill/>
                      <a:ln w="38100">
                        <a:noFill/>
                        <a:miter/>
                      </a:ln>
                    </p:spPr>
                  </p:pic>
                </p:oleObj>
              </mc:Fallback>
            </mc:AlternateContent>
          </a:graphicData>
        </a:graphic>
      </p:graphicFrame>
      <p:sp>
        <p:nvSpPr>
          <p:cNvPr id="100" name="文本框 99"/>
          <p:cNvSpPr txBox="1"/>
          <p:nvPr/>
        </p:nvSpPr>
        <p:spPr>
          <a:xfrm>
            <a:off x="396240" y="4441825"/>
            <a:ext cx="4032250" cy="521970"/>
          </a:xfrm>
          <a:prstGeom prst="rect">
            <a:avLst/>
          </a:prstGeom>
          <a:noFill/>
          <a:ln w="9525">
            <a:noFill/>
          </a:ln>
        </p:spPr>
        <p:txBody>
          <a:bodyPr wrap="square">
            <a:spAutoFit/>
          </a:bodyPr>
          <a:p>
            <a:r>
              <a:rPr lang="zh-CN" altLang="en-US" sz="2800" dirty="0">
                <a:solidFill>
                  <a:srgbClr val="FF0000"/>
                </a:solidFill>
                <a:latin typeface="微软雅黑" panose="020B0503020204020204" charset="-122"/>
                <a:ea typeface="微软雅黑" panose="020B0503020204020204" charset="-122"/>
                <a:cs typeface="微软雅黑" panose="020B0503020204020204" charset="-122"/>
              </a:rPr>
              <a:t>所需最小理论耗能量为：</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14" name="对象 -2147482611"/>
          <p:cNvGraphicFramePr>
            <a:graphicFrameLocks noChangeAspect="1"/>
          </p:cNvGraphicFramePr>
          <p:nvPr/>
        </p:nvGraphicFramePr>
        <p:xfrm>
          <a:off x="817245" y="4907915"/>
          <a:ext cx="4467860" cy="1864360"/>
        </p:xfrm>
        <a:graphic>
          <a:graphicData uri="http://schemas.openxmlformats.org/presentationml/2006/ole">
            <mc:AlternateContent xmlns:mc="http://schemas.openxmlformats.org/markup-compatibility/2006">
              <mc:Choice xmlns:v="urn:schemas-microsoft-com:vml" Requires="v">
                <p:oleObj spid="_x0000_s15" name="" r:id="rId11" imgW="2616200" imgH="1092200" progId="Equation.DSMT4">
                  <p:embed/>
                </p:oleObj>
              </mc:Choice>
              <mc:Fallback>
                <p:oleObj name="" r:id="rId11" imgW="2616200" imgH="1092200" progId="Equation.DSMT4">
                  <p:embed/>
                  <p:pic>
                    <p:nvPicPr>
                      <p:cNvPr id="0" name="图片 11"/>
                      <p:cNvPicPr/>
                      <p:nvPr/>
                    </p:nvPicPr>
                    <p:blipFill>
                      <a:blip r:embed="rId12"/>
                      <a:stretch>
                        <a:fillRect/>
                      </a:stretch>
                    </p:blipFill>
                    <p:spPr>
                      <a:xfrm>
                        <a:off x="817245" y="4907915"/>
                        <a:ext cx="4467860" cy="1864360"/>
                      </a:xfrm>
                      <a:prstGeom prst="rect">
                        <a:avLst/>
                      </a:prstGeom>
                      <a:noFill/>
                      <a:ln w="38100">
                        <a:noFill/>
                        <a:miter/>
                      </a:ln>
                    </p:spPr>
                  </p:pic>
                </p:oleObj>
              </mc:Fallback>
            </mc:AlternateContent>
          </a:graphicData>
        </a:graphic>
      </p:graphicFrame>
      <p:graphicFrame>
        <p:nvGraphicFramePr>
          <p:cNvPr id="16" name="对象 -2147482619"/>
          <p:cNvGraphicFramePr>
            <a:graphicFrameLocks noChangeAspect="1"/>
          </p:cNvGraphicFramePr>
          <p:nvPr/>
        </p:nvGraphicFramePr>
        <p:xfrm>
          <a:off x="6525260" y="3586480"/>
          <a:ext cx="2021840" cy="548640"/>
        </p:xfrm>
        <a:graphic>
          <a:graphicData uri="http://schemas.openxmlformats.org/presentationml/2006/ole">
            <mc:AlternateContent xmlns:mc="http://schemas.openxmlformats.org/markup-compatibility/2006">
              <mc:Choice xmlns:v="urn:schemas-microsoft-com:vml" Requires="v">
                <p:oleObj spid="_x0000_s17" name="" r:id="rId13" imgW="888365" imgH="241300" progId="Equation.DSMT4">
                  <p:embed/>
                </p:oleObj>
              </mc:Choice>
              <mc:Fallback>
                <p:oleObj name="" r:id="rId13" imgW="888365" imgH="241300" progId="Equation.DSMT4">
                  <p:embed/>
                  <p:pic>
                    <p:nvPicPr>
                      <p:cNvPr id="0" name="图片 12"/>
                      <p:cNvPicPr/>
                      <p:nvPr/>
                    </p:nvPicPr>
                    <p:blipFill>
                      <a:blip r:embed="rId14"/>
                      <a:stretch>
                        <a:fillRect/>
                      </a:stretch>
                    </p:blipFill>
                    <p:spPr>
                      <a:xfrm>
                        <a:off x="6525260" y="3586480"/>
                        <a:ext cx="2021840" cy="548640"/>
                      </a:xfrm>
                      <a:prstGeom prst="rect">
                        <a:avLst/>
                      </a:prstGeom>
                      <a:noFill/>
                      <a:ln w="38100">
                        <a:noFill/>
                        <a:miter/>
                      </a:ln>
                    </p:spPr>
                  </p:pic>
                </p:oleObj>
              </mc:Fallback>
            </mc:AlternateContent>
          </a:graphicData>
        </a:graphic>
      </p:graphicFrame>
      <p:sp>
        <p:nvSpPr>
          <p:cNvPr id="18" name="右大括号 17"/>
          <p:cNvSpPr/>
          <p:nvPr/>
        </p:nvSpPr>
        <p:spPr>
          <a:xfrm>
            <a:off x="6084570" y="3514725"/>
            <a:ext cx="143510" cy="575945"/>
          </a:xfrm>
          <a:prstGeom prst="rightBrace">
            <a:avLst/>
          </a:prstGeom>
          <a:noFill/>
          <a:ln w="9525" cap="flat" cmpd="sng" algn="ctr">
            <a:noFill/>
            <a:prstDash val="solid"/>
            <a:round/>
            <a:headEnd type="none" w="med" len="med"/>
            <a:tailEnd type="none" w="med" len="med"/>
          </a:ln>
        </p:spPr>
        <p:txBody>
          <a:bodyPr vert="horz" wrap="square" lIns="91440" tIns="45720" rIns="91440" bIns="45720" numCol="1" anchor="b"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9" name="右大括号 18"/>
          <p:cNvSpPr/>
          <p:nvPr/>
        </p:nvSpPr>
        <p:spPr>
          <a:xfrm>
            <a:off x="6064250" y="3439795"/>
            <a:ext cx="274955" cy="706120"/>
          </a:xfrm>
          <a:prstGeom prst="rightBrac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vert="horz" wrap="square" lIns="91440" tIns="45720" rIns="91440" bIns="45720" numCol="1" anchor="b"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72" grpId="0"/>
      <p:bldP spid="92172" grpId="1"/>
      <p:bldP spid="8" grpId="0"/>
      <p:bldP spid="8" grpId="1"/>
      <p:bldP spid="11" grpId="0"/>
      <p:bldP spid="11" grpId="1"/>
      <p:bldP spid="19" grpId="0" animBg="1"/>
      <p:bldP spid="19" grpId="1" animBg="1"/>
      <p:bldP spid="100" grpId="0"/>
      <p:bldP spid="100"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矩形 1371137"/>
          <p:cNvSpPr/>
          <p:nvPr/>
        </p:nvSpPr>
        <p:spPr>
          <a:xfrm>
            <a:off x="467043" y="1149350"/>
            <a:ext cx="8351837" cy="706755"/>
          </a:xfrm>
          <a:prstGeom prst="rect">
            <a:avLst/>
          </a:prstGeom>
          <a:noFill/>
          <a:ln w="9525">
            <a:noFill/>
          </a:ln>
        </p:spPr>
        <p:txBody>
          <a:bodyPr anchor="t">
            <a:spAutoFit/>
          </a:bodyPr>
          <a:lstStyle/>
          <a:p>
            <a:pPr algn="just">
              <a:lnSpc>
                <a:spcPct val="125000"/>
              </a:lnSpc>
              <a:spcBef>
                <a:spcPct val="20000"/>
              </a:spcBef>
              <a:buSzTx/>
            </a:pPr>
            <a:r>
              <a:rPr lang="zh-CN" altLang="en-US" sz="3200" dirty="0">
                <a:solidFill>
                  <a:srgbClr val="FF3300"/>
                </a:solidFill>
                <a:latin typeface="微软雅黑" panose="020B0503020204020204" charset="-122"/>
                <a:ea typeface="微软雅黑" panose="020B0503020204020204" charset="-122"/>
              </a:rPr>
              <a:t>如何判断能否自发进行？</a:t>
            </a:r>
            <a:endParaRPr lang="zh-CN" altLang="en-US" sz="3200" dirty="0">
              <a:solidFill>
                <a:srgbClr val="FF3300"/>
              </a:solidFill>
              <a:latin typeface="微软雅黑" panose="020B0503020204020204" charset="-122"/>
              <a:ea typeface="微软雅黑" panose="020B0503020204020204" charset="-122"/>
            </a:endParaRPr>
          </a:p>
        </p:txBody>
      </p:sp>
      <p:sp>
        <p:nvSpPr>
          <p:cNvPr id="11266" name="矩形 1371142"/>
          <p:cNvSpPr/>
          <p:nvPr/>
        </p:nvSpPr>
        <p:spPr>
          <a:xfrm>
            <a:off x="4356100" y="3966210"/>
            <a:ext cx="4545965" cy="2676525"/>
          </a:xfrm>
          <a:prstGeom prst="rect">
            <a:avLst/>
          </a:prstGeom>
          <a:noFill/>
          <a:ln w="9525">
            <a:noFill/>
          </a:ln>
        </p:spPr>
        <p:txBody>
          <a:bodyPr wrap="square" anchor="t">
            <a:spAutoFit/>
          </a:bodyPr>
          <a:lstStyle/>
          <a:p>
            <a:pPr marL="457200" indent="-457200" algn="just">
              <a:lnSpc>
                <a:spcPct val="150000"/>
              </a:lnSpc>
              <a:buClr>
                <a:srgbClr val="CC00CC"/>
              </a:buClr>
              <a:buSzTx/>
              <a:buFont typeface="Wingdings" panose="05000000000000000000" pitchFamily="2" charset="2"/>
              <a:buChar char="Ø"/>
            </a:pPr>
            <a:r>
              <a:rPr lang="zh-CN" altLang="en-US" sz="1600" dirty="0">
                <a:latin typeface="微软雅黑" panose="020B0503020204020204" charset="-122"/>
                <a:ea typeface="微软雅黑" panose="020B0503020204020204" charset="-122"/>
                <a:sym typeface="+mn-ea"/>
              </a:rPr>
              <a:t>势能</a:t>
            </a:r>
            <a:r>
              <a:rPr lang="zh-CN" altLang="en-US" sz="1600" dirty="0">
                <a:latin typeface="微软雅黑" panose="020B0503020204020204" charset="-122"/>
                <a:ea typeface="微软雅黑" panose="020B0503020204020204" charset="-122"/>
              </a:rPr>
              <a:t>包括各种化学相互作用。</a:t>
            </a:r>
            <a:endParaRPr lang="zh-CN" altLang="en-US" sz="1600" dirty="0">
              <a:latin typeface="微软雅黑" panose="020B0503020204020204" charset="-122"/>
              <a:ea typeface="微软雅黑" panose="020B0503020204020204" charset="-122"/>
            </a:endParaRPr>
          </a:p>
          <a:p>
            <a:pPr marL="457200" indent="-457200" algn="just">
              <a:lnSpc>
                <a:spcPct val="150000"/>
              </a:lnSpc>
              <a:buClr>
                <a:srgbClr val="CC00CC"/>
              </a:buClr>
              <a:buSzTx/>
              <a:buFont typeface="Wingdings" panose="05000000000000000000" pitchFamily="2" charset="2"/>
              <a:buChar char="Ø"/>
            </a:pPr>
            <a:r>
              <a:rPr lang="zh-CN" altLang="en-US" sz="1600" dirty="0">
                <a:latin typeface="微软雅黑" panose="020B0503020204020204" charset="-122"/>
                <a:ea typeface="微软雅黑" panose="020B0503020204020204" charset="-122"/>
              </a:rPr>
              <a:t>均相体系只存在浓度差，熵效应驱使体系自发混合形成均匀体系。</a:t>
            </a:r>
            <a:endParaRPr lang="zh-CN" altLang="en-US" sz="1600" dirty="0">
              <a:latin typeface="微软雅黑" panose="020B0503020204020204" charset="-122"/>
              <a:ea typeface="微软雅黑" panose="020B0503020204020204" charset="-122"/>
            </a:endParaRPr>
          </a:p>
          <a:p>
            <a:pPr marL="457200" indent="-457200" algn="just">
              <a:lnSpc>
                <a:spcPct val="150000"/>
              </a:lnSpc>
              <a:buClr>
                <a:srgbClr val="CC00CC"/>
              </a:buClr>
              <a:buSzTx/>
              <a:buFont typeface="Wingdings" panose="05000000000000000000" pitchFamily="2" charset="2"/>
              <a:buChar char="Ø"/>
            </a:pPr>
            <a:r>
              <a:rPr lang="zh-CN" altLang="en-US" sz="1600" dirty="0">
                <a:latin typeface="微软雅黑" panose="020B0503020204020204" charset="-122"/>
                <a:ea typeface="微软雅黑" panose="020B0503020204020204" charset="-122"/>
              </a:rPr>
              <a:t>非均相体系除浓度差外，还存在相互作用（势能），组分趋向分配在低势能相。</a:t>
            </a:r>
            <a:endParaRPr lang="en-US" altLang="zh-CN" sz="1600" dirty="0">
              <a:latin typeface="微软雅黑" panose="020B0503020204020204" charset="-122"/>
              <a:ea typeface="微软雅黑" panose="020B0503020204020204" charset="-122"/>
            </a:endParaRPr>
          </a:p>
          <a:p>
            <a:pPr marL="457200" indent="-457200" algn="just">
              <a:lnSpc>
                <a:spcPct val="150000"/>
              </a:lnSpc>
              <a:buClr>
                <a:srgbClr val="CC00CC"/>
              </a:buClr>
              <a:buSzTx/>
              <a:buFont typeface="Wingdings" panose="05000000000000000000" pitchFamily="2" charset="2"/>
              <a:buChar char="Ø"/>
            </a:pPr>
            <a:r>
              <a:rPr lang="zh-CN" altLang="en-US" sz="1600" dirty="0">
                <a:latin typeface="微软雅黑" panose="020B0503020204020204" charset="-122"/>
                <a:ea typeface="微软雅黑" panose="020B0503020204020204" charset="-122"/>
              </a:rPr>
              <a:t>混合或分离过程中体系总自由能降低，则混合或分离可以自发进行。</a:t>
            </a:r>
            <a:endParaRPr lang="zh-CN" altLang="en-US" sz="1600" dirty="0">
              <a:latin typeface="微软雅黑" panose="020B0503020204020204" charset="-122"/>
              <a:ea typeface="微软雅黑" panose="020B0503020204020204" charset="-122"/>
            </a:endParaRPr>
          </a:p>
        </p:txBody>
      </p:sp>
      <p:sp>
        <p:nvSpPr>
          <p:cNvPr id="11267" name="灯片编号占位符 1"/>
          <p:cNvSpPr>
            <a:spLocks noGrp="1"/>
          </p:cNvSpPr>
          <p:nvPr>
            <p:ph type="sldNum" sz="quarter" idx="11"/>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5pPr>
          </a:lstStyle>
          <a:p>
            <a:pPr lvl="0" algn="r">
              <a:buSzTx/>
            </a:pPr>
            <a:fld id="{9A0DB2DC-4C9A-4742-B13C-FB6460FD3503}" type="slidenum">
              <a:rPr lang="zh-CN" altLang="en-US" sz="1000" b="0" dirty="0">
                <a:ea typeface="宋体" panose="02010600030101010101" pitchFamily="2" charset="-122"/>
              </a:rPr>
            </a:fld>
            <a:endParaRPr lang="zh-CN" altLang="en-US" sz="1000" b="0" dirty="0">
              <a:latin typeface="Times New Roman" panose="02020603050405020304" pitchFamily="18" charset="0"/>
              <a:ea typeface="宋体" panose="02010600030101010101" pitchFamily="2" charset="-122"/>
            </a:endParaRPr>
          </a:p>
        </p:txBody>
      </p:sp>
      <p:sp>
        <p:nvSpPr>
          <p:cNvPr id="8196" name="TextBox 4"/>
          <p:cNvSpPr txBox="1"/>
          <p:nvPr/>
        </p:nvSpPr>
        <p:spPr>
          <a:xfrm>
            <a:off x="1331913" y="404813"/>
            <a:ext cx="3243262" cy="583565"/>
          </a:xfrm>
          <a:prstGeom prst="rect">
            <a:avLst/>
          </a:prstGeom>
          <a:noFill/>
          <a:ln w="9525">
            <a:noFill/>
          </a:ln>
        </p:spPr>
        <p:txBody>
          <a:bodyPr anchor="t">
            <a:spAutoFit/>
          </a:bodyPr>
          <a:p>
            <a:pPr>
              <a:buSzTx/>
            </a:pPr>
            <a:r>
              <a:rPr lang="en-US" altLang="zh-CN" sz="3200" dirty="0">
                <a:latin typeface="微软雅黑" panose="020B0503020204020204" charset="-122"/>
                <a:ea typeface="微软雅黑" panose="020B0503020204020204" charset="-122"/>
                <a:cs typeface="微软雅黑" panose="020B0503020204020204" charset="-122"/>
              </a:rPr>
              <a:t>1.2 </a:t>
            </a:r>
            <a:r>
              <a:rPr lang="zh-CN" altLang="en-US" sz="3200" dirty="0">
                <a:latin typeface="微软雅黑" panose="020B0503020204020204" charset="-122"/>
                <a:ea typeface="微软雅黑" panose="020B0503020204020204" charset="-122"/>
                <a:cs typeface="微软雅黑" panose="020B0503020204020204" charset="-122"/>
              </a:rPr>
              <a:t>分离过程</a:t>
            </a:r>
            <a:endParaRPr lang="zh-CN" altLang="en-US" sz="3200" dirty="0">
              <a:latin typeface="微软雅黑" panose="020B0503020204020204" charset="-122"/>
              <a:ea typeface="微软雅黑" panose="020B0503020204020204" charset="-122"/>
              <a:cs typeface="微软雅黑" panose="020B0503020204020204" charset="-122"/>
            </a:endParaRPr>
          </a:p>
        </p:txBody>
      </p:sp>
      <p:graphicFrame>
        <p:nvGraphicFramePr>
          <p:cNvPr id="2" name="对象 -2147482610"/>
          <p:cNvGraphicFramePr>
            <a:graphicFrameLocks noChangeAspect="1"/>
          </p:cNvGraphicFramePr>
          <p:nvPr/>
        </p:nvGraphicFramePr>
        <p:xfrm>
          <a:off x="827405" y="1954530"/>
          <a:ext cx="4470400" cy="577850"/>
        </p:xfrm>
        <a:graphic>
          <a:graphicData uri="http://schemas.openxmlformats.org/presentationml/2006/ole">
            <mc:AlternateContent xmlns:mc="http://schemas.openxmlformats.org/markup-compatibility/2006">
              <mc:Choice xmlns:v="urn:schemas-microsoft-com:vml" Requires="v">
                <p:oleObj spid="_x0000_s3076" name="" r:id="rId1" imgW="1866900" imgH="241300" progId="Equation.DSMT4">
                  <p:embed/>
                </p:oleObj>
              </mc:Choice>
              <mc:Fallback>
                <p:oleObj name="" r:id="rId1" imgW="1866900" imgH="241300" progId="Equation.DSMT4">
                  <p:embed/>
                  <p:pic>
                    <p:nvPicPr>
                      <p:cNvPr id="0" name="图片 3075"/>
                      <p:cNvPicPr/>
                      <p:nvPr/>
                    </p:nvPicPr>
                    <p:blipFill>
                      <a:blip r:embed="rId2"/>
                      <a:stretch>
                        <a:fillRect/>
                      </a:stretch>
                    </p:blipFill>
                    <p:spPr>
                      <a:xfrm>
                        <a:off x="827405" y="1954530"/>
                        <a:ext cx="4470400" cy="577850"/>
                      </a:xfrm>
                      <a:prstGeom prst="rect">
                        <a:avLst/>
                      </a:prstGeom>
                      <a:noFill/>
                      <a:ln w="38100">
                        <a:noFill/>
                        <a:miter/>
                      </a:ln>
                    </p:spPr>
                  </p:pic>
                </p:oleObj>
              </mc:Fallback>
            </mc:AlternateContent>
          </a:graphicData>
        </a:graphic>
      </p:graphicFrame>
      <p:graphicFrame>
        <p:nvGraphicFramePr>
          <p:cNvPr id="3" name="对象 -2147482616"/>
          <p:cNvGraphicFramePr>
            <a:graphicFrameLocks noChangeAspect="1"/>
          </p:cNvGraphicFramePr>
          <p:nvPr/>
        </p:nvGraphicFramePr>
        <p:xfrm>
          <a:off x="899795" y="2780665"/>
          <a:ext cx="4089400" cy="1015365"/>
        </p:xfrm>
        <a:graphic>
          <a:graphicData uri="http://schemas.openxmlformats.org/presentationml/2006/ole">
            <mc:AlternateContent xmlns:mc="http://schemas.openxmlformats.org/markup-compatibility/2006">
              <mc:Choice xmlns:v="urn:schemas-microsoft-com:vml" Requires="v">
                <p:oleObj spid="_x0000_s4" name="" r:id="rId3" imgW="1739900" imgH="431800" progId="Equation.DSMT4">
                  <p:embed/>
                </p:oleObj>
              </mc:Choice>
              <mc:Fallback>
                <p:oleObj name="" r:id="rId3" imgW="1739900" imgH="431800" progId="Equation.DSMT4">
                  <p:embed/>
                  <p:pic>
                    <p:nvPicPr>
                      <p:cNvPr id="0" name="图片 1"/>
                      <p:cNvPicPr/>
                      <p:nvPr/>
                    </p:nvPicPr>
                    <p:blipFill>
                      <a:blip r:embed="rId4"/>
                      <a:stretch>
                        <a:fillRect/>
                      </a:stretch>
                    </p:blipFill>
                    <p:spPr>
                      <a:xfrm>
                        <a:off x="899795" y="2780665"/>
                        <a:ext cx="4089400" cy="1015365"/>
                      </a:xfrm>
                      <a:prstGeom prst="rect">
                        <a:avLst/>
                      </a:prstGeom>
                      <a:noFill/>
                      <a:ln w="38100">
                        <a:noFill/>
                        <a:miter/>
                      </a:ln>
                    </p:spPr>
                  </p:pic>
                </p:oleObj>
              </mc:Fallback>
            </mc:AlternateContent>
          </a:graphicData>
        </a:graphic>
      </p:graphicFrame>
      <p:graphicFrame>
        <p:nvGraphicFramePr>
          <p:cNvPr id="5" name="对象 -2147482615"/>
          <p:cNvGraphicFramePr>
            <a:graphicFrameLocks noChangeAspect="1"/>
          </p:cNvGraphicFramePr>
          <p:nvPr/>
        </p:nvGraphicFramePr>
        <p:xfrm>
          <a:off x="6553200" y="2780665"/>
          <a:ext cx="1868170" cy="920750"/>
        </p:xfrm>
        <a:graphic>
          <a:graphicData uri="http://schemas.openxmlformats.org/presentationml/2006/ole">
            <mc:AlternateContent xmlns:mc="http://schemas.openxmlformats.org/markup-compatibility/2006">
              <mc:Choice xmlns:v="urn:schemas-microsoft-com:vml" Requires="v">
                <p:oleObj spid="_x0000_s6" name="" r:id="rId5" imgW="876300" imgH="431800" progId="Equation.DSMT4">
                  <p:embed/>
                </p:oleObj>
              </mc:Choice>
              <mc:Fallback>
                <p:oleObj name="" r:id="rId5" imgW="876300" imgH="431800" progId="Equation.DSMT4">
                  <p:embed/>
                  <p:pic>
                    <p:nvPicPr>
                      <p:cNvPr id="0" name="图片 2"/>
                      <p:cNvPicPr/>
                      <p:nvPr/>
                    </p:nvPicPr>
                    <p:blipFill>
                      <a:blip r:embed="rId6"/>
                      <a:stretch>
                        <a:fillRect/>
                      </a:stretch>
                    </p:blipFill>
                    <p:spPr>
                      <a:xfrm>
                        <a:off x="6553200" y="2780665"/>
                        <a:ext cx="1868170" cy="920750"/>
                      </a:xfrm>
                      <a:prstGeom prst="rect">
                        <a:avLst/>
                      </a:prstGeom>
                      <a:noFill/>
                      <a:ln w="38100">
                        <a:noFill/>
                        <a:miter/>
                      </a:ln>
                    </p:spPr>
                  </p:pic>
                </p:oleObj>
              </mc:Fallback>
            </mc:AlternateContent>
          </a:graphicData>
        </a:graphic>
      </p:graphicFrame>
      <p:graphicFrame>
        <p:nvGraphicFramePr>
          <p:cNvPr id="7" name="对象 -2147482613"/>
          <p:cNvGraphicFramePr>
            <a:graphicFrameLocks noChangeAspect="1"/>
          </p:cNvGraphicFramePr>
          <p:nvPr/>
        </p:nvGraphicFramePr>
        <p:xfrm>
          <a:off x="899795" y="4044315"/>
          <a:ext cx="2706370" cy="661670"/>
        </p:xfrm>
        <a:graphic>
          <a:graphicData uri="http://schemas.openxmlformats.org/presentationml/2006/ole">
            <mc:AlternateContent xmlns:mc="http://schemas.openxmlformats.org/markup-compatibility/2006">
              <mc:Choice xmlns:v="urn:schemas-microsoft-com:vml" Requires="v">
                <p:oleObj spid="_x0000_s8" name="" r:id="rId7" imgW="1143000" imgH="279400" progId="Equation.DSMT4">
                  <p:embed/>
                </p:oleObj>
              </mc:Choice>
              <mc:Fallback>
                <p:oleObj name="" r:id="rId7" imgW="1143000" imgH="279400" progId="Equation.DSMT4">
                  <p:embed/>
                  <p:pic>
                    <p:nvPicPr>
                      <p:cNvPr id="0" name="图片 3"/>
                      <p:cNvPicPr/>
                      <p:nvPr/>
                    </p:nvPicPr>
                    <p:blipFill>
                      <a:blip r:embed="rId8"/>
                      <a:stretch>
                        <a:fillRect/>
                      </a:stretch>
                    </p:blipFill>
                    <p:spPr>
                      <a:xfrm>
                        <a:off x="899795" y="4044315"/>
                        <a:ext cx="2706370" cy="661670"/>
                      </a:xfrm>
                      <a:prstGeom prst="rect">
                        <a:avLst/>
                      </a:prstGeom>
                      <a:noFill/>
                      <a:ln w="38100">
                        <a:noFill/>
                        <a:miter/>
                      </a:ln>
                    </p:spPr>
                  </p:pic>
                </p:oleObj>
              </mc:Fallback>
            </mc:AlternateContent>
          </a:graphicData>
        </a:graphic>
      </p:graphicFrame>
      <p:graphicFrame>
        <p:nvGraphicFramePr>
          <p:cNvPr id="9" name="对象 -2147482612"/>
          <p:cNvGraphicFramePr>
            <a:graphicFrameLocks noChangeAspect="1"/>
          </p:cNvGraphicFramePr>
          <p:nvPr/>
        </p:nvGraphicFramePr>
        <p:xfrm>
          <a:off x="972185" y="5085080"/>
          <a:ext cx="3017520" cy="659130"/>
        </p:xfrm>
        <a:graphic>
          <a:graphicData uri="http://schemas.openxmlformats.org/presentationml/2006/ole">
            <mc:AlternateContent xmlns:mc="http://schemas.openxmlformats.org/markup-compatibility/2006">
              <mc:Choice xmlns:v="urn:schemas-microsoft-com:vml" Requires="v">
                <p:oleObj spid="_x0000_s10" name="" r:id="rId9" imgW="1104900" imgH="241300" progId="Equation.DSMT4">
                  <p:embed/>
                </p:oleObj>
              </mc:Choice>
              <mc:Fallback>
                <p:oleObj name="" r:id="rId9" imgW="1104900" imgH="241300" progId="Equation.DSMT4">
                  <p:embed/>
                  <p:pic>
                    <p:nvPicPr>
                      <p:cNvPr id="0" name="图片 4"/>
                      <p:cNvPicPr/>
                      <p:nvPr/>
                    </p:nvPicPr>
                    <p:blipFill>
                      <a:blip r:embed="rId10"/>
                      <a:stretch>
                        <a:fillRect/>
                      </a:stretch>
                    </p:blipFill>
                    <p:spPr>
                      <a:xfrm>
                        <a:off x="972185" y="5085080"/>
                        <a:ext cx="3017520" cy="659130"/>
                      </a:xfrm>
                      <a:prstGeom prst="rect">
                        <a:avLst/>
                      </a:prstGeom>
                      <a:noFill/>
                      <a:ln w="38100">
                        <a:noFill/>
                        <a:miter/>
                      </a:ln>
                    </p:spPr>
                  </p:pic>
                </p:oleObj>
              </mc:Fallback>
            </mc:AlternateContent>
          </a:graphicData>
        </a:graphic>
      </p:graphicFrame>
      <p:sp>
        <p:nvSpPr>
          <p:cNvPr id="11" name="右箭头 10"/>
          <p:cNvSpPr/>
          <p:nvPr/>
        </p:nvSpPr>
        <p:spPr>
          <a:xfrm>
            <a:off x="5004435" y="3141345"/>
            <a:ext cx="1440180" cy="215900"/>
          </a:xfrm>
          <a:prstGeom prst="rightArrow">
            <a:avLst/>
          </a:prstGeom>
          <a:gradFill>
            <a:gsLst>
              <a:gs pos="50000">
                <a:srgbClr val="CCE8EA"/>
              </a:gs>
              <a:gs pos="0">
                <a:srgbClr val="DDF0F1"/>
              </a:gs>
              <a:gs pos="100000">
                <a:srgbClr val="BAE0E2"/>
              </a:gs>
            </a:gsLst>
            <a:lin scaled="1"/>
          </a:gra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b"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2" name="文本框 11"/>
          <p:cNvSpPr txBox="1"/>
          <p:nvPr/>
        </p:nvSpPr>
        <p:spPr>
          <a:xfrm>
            <a:off x="5076190" y="2853055"/>
            <a:ext cx="1287145" cy="306705"/>
          </a:xfrm>
          <a:prstGeom prst="rect">
            <a:avLst/>
          </a:prstGeom>
          <a:noFill/>
        </p:spPr>
        <p:txBody>
          <a:bodyPr wrap="square" rtlCol="0" anchor="t">
            <a:spAutoFit/>
          </a:bodyPr>
          <a:p>
            <a:r>
              <a:rPr lang="en-US" altLang="zh-CN" sz="1200" dirty="0">
                <a:latin typeface="微软雅黑" panose="020B0503020204020204" charset="-122"/>
                <a:ea typeface="微软雅黑" panose="020B0503020204020204" charset="-122"/>
                <a:cs typeface="Times New Roman" panose="02020603050405020304" pitchFamily="18" charset="0"/>
                <a:sym typeface="+mn-ea"/>
              </a:rPr>
              <a:t>Δ</a:t>
            </a:r>
            <a:r>
              <a:rPr lang="en-US" altLang="zh-CN" sz="1400" i="1" dirty="0">
                <a:latin typeface="Times New Roman" panose="02020603050405020304" pitchFamily="18" charset="0"/>
                <a:ea typeface="微软雅黑" panose="020B0503020204020204" charset="-122"/>
                <a:cs typeface="Times New Roman" panose="02020603050405020304" pitchFamily="18" charset="0"/>
                <a:sym typeface="+mn-ea"/>
              </a:rPr>
              <a:t>T=0</a:t>
            </a:r>
            <a:r>
              <a:rPr lang="zh-CN" altLang="en-US" sz="1400" i="1" dirty="0">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1200" dirty="0">
                <a:latin typeface="微软雅黑" panose="020B0503020204020204" charset="-122"/>
                <a:ea typeface="微软雅黑" panose="020B0503020204020204" charset="-122"/>
                <a:cs typeface="Times New Roman" panose="02020603050405020304" pitchFamily="18" charset="0"/>
                <a:sym typeface="+mn-ea"/>
              </a:rPr>
              <a:t>Δ</a:t>
            </a:r>
            <a:r>
              <a:rPr lang="en-US" altLang="zh-CN" sz="1400" i="1" dirty="0">
                <a:latin typeface="Times New Roman" panose="02020603050405020304" pitchFamily="18" charset="0"/>
                <a:ea typeface="微软雅黑" panose="020B0503020204020204" charset="-122"/>
                <a:cs typeface="Times New Roman" panose="02020603050405020304" pitchFamily="18" charset="0"/>
                <a:sym typeface="+mn-ea"/>
              </a:rPr>
              <a:t>P=0</a:t>
            </a:r>
            <a:endParaRPr lang="en-US" altLang="zh-CN" sz="1400" i="1" dirty="0">
              <a:latin typeface="Times New Roman" panose="02020603050405020304" pitchFamily="18" charset="0"/>
              <a:ea typeface="微软雅黑" panose="020B0503020204020204" charset="-122"/>
              <a:cs typeface="Times New Roman" panose="02020603050405020304" pitchFamily="18" charset="0"/>
              <a:sym typeface="+mn-ea"/>
            </a:endParaRPr>
          </a:p>
        </p:txBody>
      </p:sp>
      <p:graphicFrame>
        <p:nvGraphicFramePr>
          <p:cNvPr id="13" name="对象 -2147482620"/>
          <p:cNvGraphicFramePr>
            <a:graphicFrameLocks noChangeAspect="1"/>
          </p:cNvGraphicFramePr>
          <p:nvPr/>
        </p:nvGraphicFramePr>
        <p:xfrm>
          <a:off x="5297805" y="3336925"/>
          <a:ext cx="782955" cy="245745"/>
        </p:xfrm>
        <a:graphic>
          <a:graphicData uri="http://schemas.openxmlformats.org/presentationml/2006/ole">
            <mc:AlternateContent xmlns:mc="http://schemas.openxmlformats.org/markup-compatibility/2006">
              <mc:Choice xmlns:v="urn:schemas-microsoft-com:vml" Requires="v">
                <p:oleObj spid="_x0000_s14" name="" r:id="rId11" imgW="647700" imgH="203200" progId="Equation.DSMT4">
                  <p:embed/>
                </p:oleObj>
              </mc:Choice>
              <mc:Fallback>
                <p:oleObj name="" r:id="rId11" imgW="647700" imgH="203200" progId="Equation.DSMT4">
                  <p:embed/>
                  <p:pic>
                    <p:nvPicPr>
                      <p:cNvPr id="0" name="图片 10"/>
                      <p:cNvPicPr/>
                      <p:nvPr/>
                    </p:nvPicPr>
                    <p:blipFill>
                      <a:blip r:embed="rId12"/>
                      <a:stretch>
                        <a:fillRect/>
                      </a:stretch>
                    </p:blipFill>
                    <p:spPr>
                      <a:xfrm>
                        <a:off x="5297805" y="3336925"/>
                        <a:ext cx="782955" cy="245745"/>
                      </a:xfrm>
                      <a:prstGeom prst="rect">
                        <a:avLst/>
                      </a:prstGeom>
                      <a:noFill/>
                      <a:ln w="38100">
                        <a:noFill/>
                        <a:miter/>
                      </a:ln>
                    </p:spPr>
                  </p:pic>
                </p:oleObj>
              </mc:Fallback>
            </mc:AlternateContent>
          </a:graphicData>
        </a:graphic>
      </p:graphicFrame>
      <p:sp>
        <p:nvSpPr>
          <p:cNvPr id="15" name="文本框 14"/>
          <p:cNvSpPr txBox="1"/>
          <p:nvPr/>
        </p:nvSpPr>
        <p:spPr>
          <a:xfrm>
            <a:off x="827405" y="5733415"/>
            <a:ext cx="3310890" cy="368300"/>
          </a:xfrm>
          <a:prstGeom prst="rect">
            <a:avLst/>
          </a:prstGeom>
          <a:noFill/>
        </p:spPr>
        <p:txBody>
          <a:bodyPr wrap="square" rtlCol="0" anchor="t">
            <a:spAutoFit/>
          </a:bodyPr>
          <a:p>
            <a:r>
              <a:rPr lang="zh-CN" altLang="en-US" sz="1800" dirty="0">
                <a:latin typeface="微软雅黑" panose="020B0503020204020204" charset="-122"/>
                <a:ea typeface="微软雅黑" panose="020B0503020204020204" charset="-122"/>
                <a:sym typeface="+mn-ea"/>
              </a:rPr>
              <a:t>化学势</a:t>
            </a:r>
            <a:r>
              <a:rPr lang="en-US" altLang="zh-CN" sz="1800" dirty="0">
                <a:latin typeface="微软雅黑" panose="020B0503020204020204" charset="-122"/>
                <a:ea typeface="微软雅黑" panose="020B0503020204020204" charset="-122"/>
                <a:sym typeface="+mn-ea"/>
              </a:rPr>
              <a:t>   </a:t>
            </a:r>
            <a:r>
              <a:rPr lang="zh-CN" altLang="en-US" sz="1800" dirty="0">
                <a:latin typeface="微软雅黑" panose="020B0503020204020204" charset="-122"/>
                <a:ea typeface="微软雅黑" panose="020B0503020204020204" charset="-122"/>
                <a:sym typeface="+mn-ea"/>
              </a:rPr>
              <a:t>势能</a:t>
            </a:r>
            <a:r>
              <a:rPr lang="en-US" altLang="zh-CN" sz="1800" dirty="0">
                <a:latin typeface="微软雅黑" panose="020B0503020204020204" charset="-122"/>
                <a:ea typeface="微软雅黑" panose="020B0503020204020204" charset="-122"/>
                <a:sym typeface="+mn-ea"/>
              </a:rPr>
              <a:t>        </a:t>
            </a:r>
            <a:r>
              <a:rPr lang="zh-CN" altLang="en-US" sz="1800" dirty="0">
                <a:latin typeface="微软雅黑" panose="020B0503020204020204" charset="-122"/>
                <a:ea typeface="微软雅黑" panose="020B0503020204020204" charset="-122"/>
                <a:sym typeface="+mn-ea"/>
              </a:rPr>
              <a:t>熵性质</a:t>
            </a:r>
            <a:endParaRPr lang="zh-CN" altLang="en-US" sz="1800" dirty="0">
              <a:latin typeface="微软雅黑" panose="020B0503020204020204" charset="-122"/>
              <a:ea typeface="微软雅黑" panose="020B0503020204020204" charset="-122"/>
              <a:sym typeface="+mn-ea"/>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5" grpId="0"/>
      <p:bldP spid="11265" grpId="1"/>
      <p:bldP spid="11" grpId="0" animBg="1"/>
      <p:bldP spid="12" grpId="0"/>
      <p:bldP spid="11" grpId="1" animBg="1"/>
      <p:bldP spid="12" grpId="1"/>
      <p:bldP spid="15" grpId="0"/>
      <p:bldP spid="15" grpId="1"/>
      <p:bldP spid="11266" grpId="0"/>
      <p:bldP spid="1126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文本框 1369092"/>
          <p:cNvSpPr txBox="1"/>
          <p:nvPr/>
        </p:nvSpPr>
        <p:spPr>
          <a:xfrm>
            <a:off x="504825" y="1309688"/>
            <a:ext cx="8135938" cy="4276725"/>
          </a:xfrm>
          <a:prstGeom prst="rect">
            <a:avLst/>
          </a:prstGeom>
          <a:noFill/>
          <a:ln w="9525">
            <a:noFill/>
          </a:ln>
        </p:spPr>
        <p:txBody>
          <a:bodyPr anchor="t">
            <a:spAutoFit/>
          </a:bodyPr>
          <a:lstStyle/>
          <a:p>
            <a:pPr>
              <a:spcBef>
                <a:spcPct val="50000"/>
              </a:spcBef>
              <a:buSzTx/>
            </a:pPr>
            <a:r>
              <a:rPr lang="zh-CN" altLang="en-US" sz="3200" dirty="0">
                <a:solidFill>
                  <a:srgbClr val="FF3300"/>
                </a:solidFill>
                <a:latin typeface="微软雅黑" panose="020B0503020204020204" charset="-122"/>
                <a:ea typeface="微软雅黑" panose="020B0503020204020204" charset="-122"/>
              </a:rPr>
              <a:t>最佳分离方法始终是我们追求的目标！</a:t>
            </a:r>
            <a:endParaRPr lang="zh-CN" altLang="en-US" sz="3200" dirty="0">
              <a:solidFill>
                <a:srgbClr val="FF3300"/>
              </a:solidFill>
              <a:latin typeface="微软雅黑" panose="020B0503020204020204" charset="-122"/>
              <a:ea typeface="微软雅黑" panose="020B0503020204020204" charset="-122"/>
            </a:endParaRPr>
          </a:p>
          <a:p>
            <a:pPr marL="914400" lvl="1" indent="-457200" algn="l" rtl="0" eaLnBrk="1" fontAlgn="base" hangingPunct="1">
              <a:spcBef>
                <a:spcPct val="50000"/>
              </a:spcBef>
              <a:spcAft>
                <a:spcPct val="0"/>
              </a:spcAft>
              <a:buClr>
                <a:srgbClr val="0000CC"/>
              </a:buClr>
              <a:buSzTx/>
              <a:buFont typeface="Wingdings" panose="05000000000000000000" pitchFamily="2" charset="2"/>
              <a:buChar char="Ø"/>
            </a:pPr>
            <a:r>
              <a:rPr lang="zh-CN" altLang="en-US" sz="3200" dirty="0">
                <a:solidFill>
                  <a:schemeClr val="tx1"/>
                </a:solidFill>
                <a:latin typeface="微软雅黑" panose="020B0503020204020204" charset="-122"/>
                <a:ea typeface="微软雅黑" panose="020B0503020204020204" charset="-122"/>
              </a:rPr>
              <a:t>最佳分离因子</a:t>
            </a:r>
            <a:endParaRPr lang="zh-CN" altLang="en-US" sz="3200" dirty="0">
              <a:solidFill>
                <a:schemeClr val="tx1"/>
              </a:solidFill>
              <a:latin typeface="微软雅黑" panose="020B0503020204020204" charset="-122"/>
              <a:ea typeface="微软雅黑" panose="020B0503020204020204" charset="-122"/>
            </a:endParaRPr>
          </a:p>
          <a:p>
            <a:pPr marL="914400" lvl="1" indent="-457200" algn="l" rtl="0" eaLnBrk="1" fontAlgn="base" hangingPunct="1">
              <a:spcBef>
                <a:spcPct val="50000"/>
              </a:spcBef>
              <a:spcAft>
                <a:spcPct val="0"/>
              </a:spcAft>
              <a:buClr>
                <a:srgbClr val="0000CC"/>
              </a:buClr>
              <a:buSzTx/>
              <a:buFont typeface="Wingdings" panose="05000000000000000000" pitchFamily="2" charset="2"/>
              <a:buChar char="Ø"/>
            </a:pPr>
            <a:r>
              <a:rPr lang="zh-CN" altLang="en-US" sz="3200" dirty="0">
                <a:solidFill>
                  <a:schemeClr val="tx1"/>
                </a:solidFill>
                <a:latin typeface="微软雅黑" panose="020B0503020204020204" charset="-122"/>
                <a:ea typeface="微软雅黑" panose="020B0503020204020204" charset="-122"/>
              </a:rPr>
              <a:t>最纯的产物</a:t>
            </a:r>
            <a:endParaRPr lang="zh-CN" altLang="en-US" sz="3200" dirty="0">
              <a:solidFill>
                <a:schemeClr val="tx1"/>
              </a:solidFill>
              <a:latin typeface="微软雅黑" panose="020B0503020204020204" charset="-122"/>
              <a:ea typeface="微软雅黑" panose="020B0503020204020204" charset="-122"/>
            </a:endParaRPr>
          </a:p>
          <a:p>
            <a:pPr marL="914400" lvl="1" indent="-457200" algn="l" rtl="0" eaLnBrk="1" fontAlgn="base" hangingPunct="1">
              <a:spcBef>
                <a:spcPct val="50000"/>
              </a:spcBef>
              <a:spcAft>
                <a:spcPct val="0"/>
              </a:spcAft>
              <a:buClr>
                <a:srgbClr val="0000CC"/>
              </a:buClr>
              <a:buSzTx/>
              <a:buFont typeface="Wingdings" panose="05000000000000000000" pitchFamily="2" charset="2"/>
              <a:buChar char="Ø"/>
            </a:pPr>
            <a:r>
              <a:rPr lang="zh-CN" altLang="en-US" sz="3200" dirty="0">
                <a:solidFill>
                  <a:schemeClr val="tx1"/>
                </a:solidFill>
                <a:latin typeface="微软雅黑" panose="020B0503020204020204" charset="-122"/>
                <a:ea typeface="微软雅黑" panose="020B0503020204020204" charset="-122"/>
              </a:rPr>
              <a:t>消耗最少的能量、试剂和时间</a:t>
            </a:r>
            <a:endParaRPr lang="zh-CN" altLang="en-US" sz="3200" dirty="0">
              <a:solidFill>
                <a:schemeClr val="tx1"/>
              </a:solidFill>
              <a:latin typeface="微软雅黑" panose="020B0503020204020204" charset="-122"/>
              <a:ea typeface="微软雅黑" panose="020B0503020204020204" charset="-122"/>
            </a:endParaRPr>
          </a:p>
          <a:p>
            <a:pPr marL="914400" lvl="1" indent="-457200" algn="l" rtl="0" eaLnBrk="1" fontAlgn="base" hangingPunct="1">
              <a:spcBef>
                <a:spcPct val="50000"/>
              </a:spcBef>
              <a:spcAft>
                <a:spcPct val="0"/>
              </a:spcAft>
              <a:buClr>
                <a:srgbClr val="0000CC"/>
              </a:buClr>
              <a:buSzTx/>
              <a:buFont typeface="Wingdings" panose="05000000000000000000" pitchFamily="2" charset="2"/>
              <a:buChar char="Ø"/>
            </a:pPr>
            <a:r>
              <a:rPr lang="zh-CN" altLang="en-US" sz="3200" dirty="0">
                <a:solidFill>
                  <a:schemeClr val="tx1"/>
                </a:solidFill>
                <a:latin typeface="微软雅黑" panose="020B0503020204020204" charset="-122"/>
                <a:ea typeface="微软雅黑" panose="020B0503020204020204" charset="-122"/>
              </a:rPr>
              <a:t>最简单的设备</a:t>
            </a:r>
            <a:endParaRPr lang="zh-CN" altLang="en-US" sz="3200" dirty="0">
              <a:solidFill>
                <a:schemeClr val="tx1"/>
              </a:solidFill>
              <a:latin typeface="微软雅黑" panose="020B0503020204020204" charset="-122"/>
              <a:ea typeface="微软雅黑" panose="020B0503020204020204" charset="-122"/>
            </a:endParaRPr>
          </a:p>
          <a:p>
            <a:pPr marL="914400" lvl="1" indent="-457200" algn="l" rtl="0" eaLnBrk="1" fontAlgn="base" hangingPunct="1">
              <a:spcBef>
                <a:spcPct val="50000"/>
              </a:spcBef>
              <a:spcAft>
                <a:spcPct val="0"/>
              </a:spcAft>
              <a:buClr>
                <a:srgbClr val="0000CC"/>
              </a:buClr>
              <a:buSzTx/>
              <a:buFont typeface="Wingdings" panose="05000000000000000000" pitchFamily="2" charset="2"/>
              <a:buChar char="Ø"/>
            </a:pPr>
            <a:r>
              <a:rPr lang="zh-CN" altLang="en-US" sz="3200" dirty="0">
                <a:solidFill>
                  <a:schemeClr val="tx1"/>
                </a:solidFill>
                <a:latin typeface="微软雅黑" panose="020B0503020204020204" charset="-122"/>
                <a:ea typeface="微软雅黑" panose="020B0503020204020204" charset="-122"/>
              </a:rPr>
              <a:t>最简单的操作流程</a:t>
            </a:r>
            <a:endParaRPr lang="zh-CN" altLang="en-US" sz="3200" dirty="0">
              <a:solidFill>
                <a:schemeClr val="tx1"/>
              </a:solidFill>
              <a:latin typeface="微软雅黑" panose="020B0503020204020204" charset="-122"/>
              <a:ea typeface="微软雅黑" panose="020B0503020204020204" charset="-122"/>
            </a:endParaRPr>
          </a:p>
        </p:txBody>
      </p:sp>
      <p:sp>
        <p:nvSpPr>
          <p:cNvPr id="9219" name="灯片编号占位符 1"/>
          <p:cNvSpPr>
            <a:spLocks noGrp="1"/>
          </p:cNvSpPr>
          <p:nvPr>
            <p:ph type="sldNum" sz="quarter" idx="11"/>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5pPr>
          </a:lstStyle>
          <a:p>
            <a:pPr lvl="0" algn="r">
              <a:buSzTx/>
            </a:pPr>
            <a:fld id="{9A0DB2DC-4C9A-4742-B13C-FB6460FD3503}" type="slidenum">
              <a:rPr lang="zh-CN" altLang="en-US" sz="1000" b="0" dirty="0">
                <a:ea typeface="宋体" panose="02010600030101010101" pitchFamily="2" charset="-122"/>
              </a:rPr>
            </a:fld>
            <a:endParaRPr lang="zh-CN" altLang="en-US" sz="1000" b="0" dirty="0">
              <a:latin typeface="Times New Roman" panose="02020603050405020304" pitchFamily="18" charset="0"/>
              <a:ea typeface="宋体" panose="02010600030101010101" pitchFamily="2" charset="-122"/>
            </a:endParaRPr>
          </a:p>
        </p:txBody>
      </p:sp>
      <p:sp>
        <p:nvSpPr>
          <p:cNvPr id="8196" name="TextBox 4"/>
          <p:cNvSpPr txBox="1"/>
          <p:nvPr/>
        </p:nvSpPr>
        <p:spPr>
          <a:xfrm>
            <a:off x="1331913" y="404813"/>
            <a:ext cx="3243262" cy="583565"/>
          </a:xfrm>
          <a:prstGeom prst="rect">
            <a:avLst/>
          </a:prstGeom>
          <a:noFill/>
          <a:ln w="9525">
            <a:noFill/>
          </a:ln>
        </p:spPr>
        <p:txBody>
          <a:bodyPr anchor="t">
            <a:spAutoFit/>
          </a:bodyPr>
          <a:lstStyle/>
          <a:p>
            <a:pPr>
              <a:buSzTx/>
            </a:pPr>
            <a:r>
              <a:rPr lang="en-US" altLang="zh-CN" sz="3200" dirty="0">
                <a:latin typeface="微软雅黑" panose="020B0503020204020204" charset="-122"/>
                <a:ea typeface="微软雅黑" panose="020B0503020204020204" charset="-122"/>
                <a:cs typeface="微软雅黑" panose="020B0503020204020204" charset="-122"/>
              </a:rPr>
              <a:t>1.2 </a:t>
            </a:r>
            <a:r>
              <a:rPr lang="zh-CN" altLang="en-US" sz="3200" dirty="0">
                <a:latin typeface="微软雅黑" panose="020B0503020204020204" charset="-122"/>
                <a:ea typeface="微软雅黑" panose="020B0503020204020204" charset="-122"/>
                <a:cs typeface="微软雅黑" panose="020B0503020204020204" charset="-122"/>
              </a:rPr>
              <a:t>分离过程</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2407" name="文本框 742406"/>
          <p:cNvSpPr txBox="1"/>
          <p:nvPr>
            <p:custDataLst>
              <p:tags r:id="rId1"/>
            </p:custDataLst>
          </p:nvPr>
        </p:nvSpPr>
        <p:spPr>
          <a:xfrm>
            <a:off x="323850" y="1485265"/>
            <a:ext cx="7668895" cy="3415030"/>
          </a:xfrm>
          <a:prstGeom prst="rect">
            <a:avLst/>
          </a:prstGeom>
          <a:noFill/>
          <a:ln w="9525">
            <a:noFill/>
          </a:ln>
        </p:spPr>
        <p:txBody>
          <a:bodyPr wrap="square">
            <a:spAutoFit/>
          </a:bodyPr>
          <a:p>
            <a:pPr algn="just">
              <a:lnSpc>
                <a:spcPct val="150000"/>
              </a:lnSpc>
              <a:buNone/>
            </a:pPr>
            <a:r>
              <a:rPr lang="en-US" altLang="zh-CN" sz="2400" dirty="0">
                <a:latin typeface="微软雅黑" panose="020B0503020204020204" charset="-122"/>
                <a:ea typeface="微软雅黑" panose="020B0503020204020204" charset="-122"/>
                <a:cs typeface="微软雅黑" panose="020B0503020204020204" charset="-122"/>
              </a:rPr>
              <a:t>      </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对于不能自发分离的体系，必须提供大于混合熵的能量才能分离。</a:t>
            </a:r>
            <a:endParaRPr lang="zh-CN" altLang="en-US" sz="2400" dirty="0">
              <a:latin typeface="微软雅黑" panose="020B0503020204020204" charset="-122"/>
              <a:ea typeface="微软雅黑" panose="020B0503020204020204" charset="-122"/>
              <a:cs typeface="微软雅黑" panose="020B0503020204020204" charset="-122"/>
            </a:endParaRPr>
          </a:p>
          <a:p>
            <a:pPr marL="1085850" lvl="1" indent="-457200" algn="just">
              <a:lnSpc>
                <a:spcPct val="150000"/>
              </a:lnSpc>
              <a:buAutoNum type="arabicPeriod"/>
            </a:pPr>
            <a:r>
              <a:rPr lang="zh-CN" altLang="en-US" sz="2400" dirty="0">
                <a:latin typeface="微软雅黑" panose="020B0503020204020204" charset="-122"/>
                <a:ea typeface="微软雅黑" panose="020B0503020204020204" charset="-122"/>
                <a:cs typeface="微软雅黑" panose="020B0503020204020204" charset="-122"/>
                <a:sym typeface="Symbol" panose="05050102010706020507" pitchFamily="18" charset="2"/>
              </a:rPr>
              <a:t>力学能，机械能，流体动能</a:t>
            </a:r>
            <a:endParaRPr lang="zh-CN" altLang="en-US" sz="2400" dirty="0">
              <a:latin typeface="微软雅黑" panose="020B0503020204020204" charset="-122"/>
              <a:ea typeface="微软雅黑" panose="020B0503020204020204" charset="-122"/>
              <a:cs typeface="微软雅黑" panose="020B0503020204020204" charset="-122"/>
              <a:sym typeface="Symbol" panose="05050102010706020507" pitchFamily="18" charset="2"/>
            </a:endParaRPr>
          </a:p>
          <a:p>
            <a:pPr marL="1085850" lvl="1" indent="-457200" algn="just">
              <a:lnSpc>
                <a:spcPct val="150000"/>
              </a:lnSpc>
              <a:buAutoNum type="arabicPeriod"/>
            </a:pPr>
            <a:r>
              <a:rPr lang="zh-CN" altLang="en-US" sz="2400" dirty="0">
                <a:latin typeface="微软雅黑" panose="020B0503020204020204" charset="-122"/>
                <a:ea typeface="微软雅黑" panose="020B0503020204020204" charset="-122"/>
                <a:cs typeface="微软雅黑" panose="020B0503020204020204" charset="-122"/>
                <a:sym typeface="Symbol" panose="05050102010706020507" pitchFamily="18" charset="2"/>
              </a:rPr>
              <a:t>热能、电能、光能</a:t>
            </a:r>
            <a:endParaRPr lang="zh-CN" altLang="en-US" sz="2400" dirty="0">
              <a:latin typeface="微软雅黑" panose="020B0503020204020204" charset="-122"/>
              <a:ea typeface="微软雅黑" panose="020B0503020204020204" charset="-122"/>
              <a:cs typeface="微软雅黑" panose="020B0503020204020204" charset="-122"/>
              <a:sym typeface="Symbol" panose="05050102010706020507" pitchFamily="18" charset="2"/>
            </a:endParaRPr>
          </a:p>
          <a:p>
            <a:pPr marL="1085850" lvl="1" indent="-457200" algn="just">
              <a:lnSpc>
                <a:spcPct val="150000"/>
              </a:lnSpc>
              <a:buAutoNum type="arabicPeriod"/>
            </a:pPr>
            <a:r>
              <a:rPr lang="zh-CN" altLang="en-US" sz="2400" dirty="0">
                <a:latin typeface="微软雅黑" panose="020B0503020204020204" charset="-122"/>
                <a:ea typeface="微软雅黑" panose="020B0503020204020204" charset="-122"/>
                <a:cs typeface="微软雅黑" panose="020B0503020204020204" charset="-122"/>
                <a:sym typeface="Symbol" panose="05050102010706020507" pitchFamily="18" charset="2"/>
              </a:rPr>
              <a:t>化学能，浓度差，化学结合能，分子间相互作用势能</a:t>
            </a:r>
            <a:endParaRPr lang="zh-CN" altLang="en-US" sz="2400" dirty="0">
              <a:latin typeface="微软雅黑" panose="020B0503020204020204" charset="-122"/>
              <a:ea typeface="微软雅黑" panose="020B0503020204020204" charset="-122"/>
              <a:cs typeface="微软雅黑" panose="020B0503020204020204" charset="-122"/>
              <a:sym typeface="Symbol" panose="05050102010706020507" pitchFamily="18" charset="2"/>
            </a:endParaRPr>
          </a:p>
        </p:txBody>
      </p:sp>
      <p:sp>
        <p:nvSpPr>
          <p:cNvPr id="8196" name="TextBox 4"/>
          <p:cNvSpPr txBox="1"/>
          <p:nvPr>
            <p:custDataLst>
              <p:tags r:id="rId2"/>
            </p:custDataLst>
          </p:nvPr>
        </p:nvSpPr>
        <p:spPr>
          <a:xfrm>
            <a:off x="1331913" y="404813"/>
            <a:ext cx="3243262" cy="583565"/>
          </a:xfrm>
          <a:prstGeom prst="rect">
            <a:avLst/>
          </a:prstGeom>
          <a:noFill/>
          <a:ln w="9525">
            <a:noFill/>
          </a:ln>
        </p:spPr>
        <p:txBody>
          <a:bodyPr anchor="t">
            <a:spAutoFit/>
          </a:bodyPr>
          <a:p>
            <a:pPr>
              <a:buSzTx/>
            </a:pPr>
            <a:r>
              <a:rPr lang="en-US" altLang="zh-CN" sz="3200" dirty="0">
                <a:latin typeface="微软雅黑" panose="020B0503020204020204" charset="-122"/>
                <a:ea typeface="微软雅黑" panose="020B0503020204020204" charset="-122"/>
                <a:cs typeface="微软雅黑" panose="020B0503020204020204" charset="-122"/>
              </a:rPr>
              <a:t>1.2 </a:t>
            </a:r>
            <a:r>
              <a:rPr lang="zh-CN" altLang="en-US" sz="3200" dirty="0">
                <a:latin typeface="微软雅黑" panose="020B0503020204020204" charset="-122"/>
                <a:ea typeface="微软雅黑" panose="020B0503020204020204" charset="-122"/>
                <a:cs typeface="微软雅黑" panose="020B0503020204020204" charset="-122"/>
              </a:rPr>
              <a:t>分离过程</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2" name="文本框 63491" descr="7b0a202020202262756c6c6574223a20227b5c2263617465676f727949645c223a31303030362c5c2274656d706c61746549645c223a32303233313438397d220a7d0a"/>
          <p:cNvSpPr txBox="1"/>
          <p:nvPr/>
        </p:nvSpPr>
        <p:spPr>
          <a:xfrm>
            <a:off x="899795" y="1557020"/>
            <a:ext cx="5943600" cy="3107690"/>
          </a:xfrm>
          <a:prstGeom prst="rect">
            <a:avLst/>
          </a:prstGeom>
          <a:noFill/>
          <a:ln w="9525">
            <a:noFill/>
          </a:ln>
        </p:spPr>
        <p:txBody>
          <a:bodyPr>
            <a:spAutoFit/>
          </a:bodyPr>
          <a:p>
            <a:pPr marL="457200" indent="-457200">
              <a:spcBef>
                <a:spcPct val="50000"/>
              </a:spcBef>
              <a:buFont typeface="Arial" panose="020B0604020202020204" pitchFamily="34" charset="0"/>
              <a:buBlip>
                <a:blip r:embed="rId1"/>
              </a:buBlip>
            </a:pP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物相</a:t>
            </a: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2800" b="1">
                <a:solidFill>
                  <a:schemeClr val="tx1"/>
                </a:solidFill>
                <a:latin typeface="微软雅黑" panose="020B0503020204020204" charset="-122"/>
                <a:ea typeface="微软雅黑" panose="020B0503020204020204" charset="-122"/>
                <a:cs typeface="微软雅黑" panose="020B0503020204020204" charset="-122"/>
              </a:rPr>
              <a:t>State/phase)</a:t>
            </a: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与分离</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a:p>
            <a:pPr marL="457200" indent="-457200">
              <a:spcBef>
                <a:spcPct val="50000"/>
              </a:spcBef>
              <a:buFont typeface="Arial" panose="020B0604020202020204" pitchFamily="34" charset="0"/>
              <a:buBlip>
                <a:blip r:embed="rId1"/>
              </a:buBlip>
            </a:pP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流动 </a:t>
            </a: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2800" b="1">
                <a:solidFill>
                  <a:schemeClr val="tx1"/>
                </a:solidFill>
                <a:latin typeface="微软雅黑" panose="020B0503020204020204" charset="-122"/>
                <a:ea typeface="微软雅黑" panose="020B0503020204020204" charset="-122"/>
                <a:cs typeface="微软雅黑" panose="020B0503020204020204" charset="-122"/>
              </a:rPr>
              <a:t>Flow) </a:t>
            </a: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与分离</a:t>
            </a:r>
            <a:endParaRPr lang="zh-CN" altLang="en-US" sz="2800" dirty="0">
              <a:solidFill>
                <a:schemeClr val="tx1"/>
              </a:solidFill>
              <a:latin typeface="微软雅黑" panose="020B0503020204020204" charset="-122"/>
              <a:ea typeface="微软雅黑" panose="020B0503020204020204" charset="-122"/>
              <a:cs typeface="微软雅黑" panose="020B0503020204020204" charset="-122"/>
            </a:endParaRPr>
          </a:p>
          <a:p>
            <a:pPr marL="457200" indent="-457200">
              <a:spcBef>
                <a:spcPct val="50000"/>
              </a:spcBef>
              <a:buFont typeface="Arial" panose="020B0604020202020204" pitchFamily="34" charset="0"/>
              <a:buBlip>
                <a:blip r:embed="rId1"/>
              </a:buBlip>
            </a:pP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场（</a:t>
            </a:r>
            <a:r>
              <a:rPr lang="en-US" altLang="zh-CN" sz="2800" b="1">
                <a:solidFill>
                  <a:schemeClr val="tx1"/>
                </a:solidFill>
                <a:latin typeface="微软雅黑" panose="020B0503020204020204" charset="-122"/>
                <a:ea typeface="微软雅黑" panose="020B0503020204020204" charset="-122"/>
                <a:cs typeface="微软雅黑" panose="020B0503020204020204" charset="-122"/>
              </a:rPr>
              <a:t>Field</a:t>
            </a:r>
            <a:r>
              <a:rPr lang="zh-CN" altLang="en-US" sz="2800" b="1">
                <a:solidFill>
                  <a:schemeClr val="tx1"/>
                </a:solidFill>
                <a:latin typeface="微软雅黑" panose="020B0503020204020204" charset="-122"/>
                <a:ea typeface="微软雅黑" panose="020B0503020204020204" charset="-122"/>
                <a:cs typeface="微软雅黑" panose="020B0503020204020204" charset="-122"/>
              </a:rPr>
              <a:t>）</a:t>
            </a: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与分离</a:t>
            </a:r>
            <a:endParaRPr lang="zh-CN" altLang="en-US" sz="2800" dirty="0">
              <a:solidFill>
                <a:schemeClr val="tx1"/>
              </a:solidFill>
              <a:latin typeface="微软雅黑" panose="020B0503020204020204" charset="-122"/>
              <a:ea typeface="微软雅黑" panose="020B0503020204020204" charset="-122"/>
              <a:cs typeface="微软雅黑" panose="020B0503020204020204" charset="-122"/>
            </a:endParaRPr>
          </a:p>
          <a:p>
            <a:pPr marL="457200" indent="-457200">
              <a:spcBef>
                <a:spcPct val="50000"/>
              </a:spcBef>
              <a:buFont typeface="Arial" panose="020B0604020202020204" pitchFamily="34" charset="0"/>
              <a:buBlip>
                <a:blip r:embed="rId1"/>
              </a:buBlip>
            </a:pP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化学势与分离                   </a:t>
            </a:r>
            <a:endParaRPr lang="zh-CN" altLang="en-US" sz="2800" dirty="0">
              <a:solidFill>
                <a:schemeClr val="tx1"/>
              </a:solidFill>
              <a:latin typeface="微软雅黑" panose="020B0503020204020204" charset="-122"/>
              <a:ea typeface="微软雅黑" panose="020B0503020204020204" charset="-122"/>
              <a:cs typeface="微软雅黑" panose="020B0503020204020204" charset="-122"/>
            </a:endParaRPr>
          </a:p>
          <a:p>
            <a:pPr marL="457200" indent="-457200">
              <a:spcBef>
                <a:spcPct val="50000"/>
              </a:spcBef>
              <a:buFont typeface="Arial" panose="020B0604020202020204" pitchFamily="34" charset="0"/>
              <a:buBlip>
                <a:blip r:embed="rId1"/>
              </a:buBlip>
            </a:pP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分子和离子间的作用力</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1269" name="TextBox 6"/>
          <p:cNvSpPr txBox="1"/>
          <p:nvPr/>
        </p:nvSpPr>
        <p:spPr>
          <a:xfrm>
            <a:off x="1331913" y="404813"/>
            <a:ext cx="3243262" cy="583565"/>
          </a:xfrm>
          <a:prstGeom prst="rect">
            <a:avLst/>
          </a:prstGeom>
          <a:noFill/>
          <a:ln w="9525">
            <a:noFill/>
          </a:ln>
        </p:spPr>
        <p:txBody>
          <a:bodyPr anchor="t">
            <a:spAutoFit/>
          </a:bodyPr>
          <a:p>
            <a:pPr>
              <a:buSzTx/>
            </a:pPr>
            <a:r>
              <a:rPr lang="en-US" altLang="zh-CN" sz="3200" dirty="0">
                <a:latin typeface="微软雅黑" panose="020B0503020204020204" charset="-122"/>
                <a:ea typeface="微软雅黑" panose="020B0503020204020204" charset="-122"/>
                <a:cs typeface="微软雅黑" panose="020B0503020204020204" charset="-122"/>
              </a:rPr>
              <a:t>1.2 </a:t>
            </a:r>
            <a:r>
              <a:rPr lang="zh-CN" altLang="en-US" sz="3200" dirty="0">
                <a:latin typeface="微软雅黑" panose="020B0503020204020204" charset="-122"/>
                <a:ea typeface="微软雅黑" panose="020B0503020204020204" charset="-122"/>
                <a:cs typeface="微软雅黑" panose="020B0503020204020204" charset="-122"/>
              </a:rPr>
              <a:t>分离过程</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p:nvPr>
            <p:ph type="sldNum" sz="quarter" idx="12"/>
          </p:nvPr>
        </p:nvSpPr>
        <p:spPr/>
        <p:txBody>
          <a:bodyPr/>
          <a:p>
            <a:pPr lvl="0"/>
            <a:fld id="{9A0DB2DC-4C9A-4742-B13C-FB6460FD3503}" type="slidenum">
              <a:rPr lang="zh-CN" altLang="en-US" dirty="0"/>
            </a:fld>
            <a:endParaRPr lang="zh-CN" altLang="en-US" dirty="0">
              <a:latin typeface="Times New Roman" panose="02020603050405020304" pitchFamily="18" charset="0"/>
            </a:endParaRPr>
          </a:p>
        </p:txBody>
      </p:sp>
      <p:sp>
        <p:nvSpPr>
          <p:cNvPr id="760836" name="文本框 760835"/>
          <p:cNvSpPr txBox="1"/>
          <p:nvPr/>
        </p:nvSpPr>
        <p:spPr>
          <a:xfrm>
            <a:off x="539750" y="1268730"/>
            <a:ext cx="7559040" cy="1585595"/>
          </a:xfrm>
          <a:prstGeom prst="rect">
            <a:avLst/>
          </a:prstGeom>
          <a:noFill/>
          <a:ln w="9525">
            <a:noFill/>
          </a:ln>
        </p:spPr>
        <p:txBody>
          <a:bodyPr wrap="square">
            <a:spAutoFit/>
          </a:bodyPr>
          <a:p>
            <a:pPr algn="just">
              <a:lnSpc>
                <a:spcPct val="135000"/>
              </a:lnSpc>
            </a:pPr>
            <a:r>
              <a:rPr lang="zh-CN" altLang="en-US" sz="2400" dirty="0">
                <a:solidFill>
                  <a:srgbClr val="FF3300"/>
                </a:solidFill>
                <a:latin typeface="微软雅黑" panose="020B0503020204020204" charset="-122"/>
                <a:ea typeface="微软雅黑" panose="020B0503020204020204" charset="-122"/>
                <a:cs typeface="微软雅黑" panose="020B0503020204020204" charset="-122"/>
              </a:rPr>
              <a:t>例：</a:t>
            </a:r>
            <a:r>
              <a:rPr lang="zh-CN" altLang="en-US" sz="2400" dirty="0">
                <a:latin typeface="微软雅黑" panose="020B0503020204020204" charset="-122"/>
                <a:ea typeface="微软雅黑" panose="020B0503020204020204" charset="-122"/>
                <a:cs typeface="微软雅黑" panose="020B0503020204020204" charset="-122"/>
              </a:rPr>
              <a:t>溶剂萃取，</a:t>
            </a:r>
            <a:r>
              <a:rPr lang="en-US" altLang="zh-CN" sz="2400">
                <a:latin typeface="微软雅黑" panose="020B0503020204020204" charset="-122"/>
                <a:ea typeface="微软雅黑" panose="020B0503020204020204" charset="-122"/>
                <a:cs typeface="微软雅黑" panose="020B0503020204020204" charset="-122"/>
              </a:rPr>
              <a:t>A</a:t>
            </a:r>
            <a:r>
              <a:rPr lang="zh-CN" altLang="en-US" sz="2400" dirty="0">
                <a:latin typeface="微软雅黑" panose="020B0503020204020204" charset="-122"/>
                <a:ea typeface="微软雅黑" panose="020B0503020204020204" charset="-122"/>
                <a:cs typeface="微软雅黑" panose="020B0503020204020204" charset="-122"/>
              </a:rPr>
              <a:t>、</a:t>
            </a:r>
            <a:r>
              <a:rPr lang="en-US" altLang="zh-CN" sz="2400">
                <a:latin typeface="微软雅黑" panose="020B0503020204020204" charset="-122"/>
                <a:ea typeface="微软雅黑" panose="020B0503020204020204" charset="-122"/>
                <a:cs typeface="微软雅黑" panose="020B0503020204020204" charset="-122"/>
              </a:rPr>
              <a:t>B</a:t>
            </a:r>
            <a:r>
              <a:rPr lang="zh-CN" altLang="en-US" sz="2400" dirty="0">
                <a:latin typeface="微软雅黑" panose="020B0503020204020204" charset="-122"/>
                <a:ea typeface="微软雅黑" panose="020B0503020204020204" charset="-122"/>
                <a:cs typeface="微软雅黑" panose="020B0503020204020204" charset="-122"/>
              </a:rPr>
              <a:t>互不相溶，</a:t>
            </a:r>
            <a:r>
              <a:rPr lang="en-US" altLang="zh-CN" sz="2400" i="1">
                <a:latin typeface="Times New Roman" panose="02020603050405020304" pitchFamily="18" charset="0"/>
                <a:ea typeface="微软雅黑" panose="020B0503020204020204" charset="-122"/>
                <a:cs typeface="Times New Roman" panose="02020603050405020304" pitchFamily="18" charset="0"/>
              </a:rPr>
              <a:t>i </a:t>
            </a:r>
            <a:r>
              <a:rPr lang="zh-CN" altLang="en-US" sz="2400" dirty="0">
                <a:latin typeface="微软雅黑" panose="020B0503020204020204" charset="-122"/>
                <a:ea typeface="微软雅黑" panose="020B0503020204020204" charset="-122"/>
                <a:cs typeface="微软雅黑" panose="020B0503020204020204" charset="-122"/>
              </a:rPr>
              <a:t>在两相分配。单独考虑</a:t>
            </a:r>
            <a:r>
              <a:rPr lang="en-US" altLang="zh-CN" sz="2400">
                <a:latin typeface="微软雅黑" panose="020B0503020204020204" charset="-122"/>
                <a:ea typeface="微软雅黑" panose="020B0503020204020204" charset="-122"/>
                <a:cs typeface="微软雅黑" panose="020B0503020204020204" charset="-122"/>
              </a:rPr>
              <a:t>A</a:t>
            </a:r>
            <a:r>
              <a:rPr lang="zh-CN" altLang="en-US" sz="2400" dirty="0">
                <a:latin typeface="微软雅黑" panose="020B0503020204020204" charset="-122"/>
                <a:ea typeface="微软雅黑" panose="020B0503020204020204" charset="-122"/>
                <a:cs typeface="微软雅黑" panose="020B0503020204020204" charset="-122"/>
              </a:rPr>
              <a:t>或</a:t>
            </a:r>
            <a:r>
              <a:rPr lang="en-US" altLang="zh-CN" sz="2400">
                <a:latin typeface="微软雅黑" panose="020B0503020204020204" charset="-122"/>
                <a:ea typeface="微软雅黑" panose="020B0503020204020204" charset="-122"/>
                <a:cs typeface="微软雅黑" panose="020B0503020204020204" charset="-122"/>
              </a:rPr>
              <a:t>B</a:t>
            </a:r>
            <a:r>
              <a:rPr lang="zh-CN" altLang="en-US" sz="2400" dirty="0">
                <a:latin typeface="微软雅黑" panose="020B0503020204020204" charset="-122"/>
                <a:ea typeface="微软雅黑" panose="020B0503020204020204" charset="-122"/>
                <a:cs typeface="微软雅黑" panose="020B0503020204020204" charset="-122"/>
              </a:rPr>
              <a:t>，为敞开体系，整体考虑则为封闭体系。萃取平衡时，体系</a:t>
            </a:r>
            <a:r>
              <a:rPr lang="en-US" altLang="zh-CN" sz="2400" i="1" dirty="0" err="1">
                <a:latin typeface="Times New Roman" panose="02020603050405020304" pitchFamily="18" charset="0"/>
                <a:ea typeface="微软雅黑" panose="020B0503020204020204" charset="-122"/>
                <a:cs typeface="Times New Roman" panose="02020603050405020304" pitchFamily="18" charset="0"/>
              </a:rPr>
              <a:t>dG</a:t>
            </a:r>
            <a:r>
              <a:rPr lang="en-US" altLang="zh-CN" sz="2400">
                <a:latin typeface="微软雅黑" panose="020B0503020204020204" charset="-122"/>
                <a:ea typeface="微软雅黑" panose="020B0503020204020204" charset="-122"/>
                <a:cs typeface="微软雅黑" panose="020B0503020204020204" charset="-122"/>
              </a:rPr>
              <a:t>=0,</a:t>
            </a:r>
            <a:r>
              <a:rPr lang="zh-CN" altLang="en-US" sz="2400" dirty="0">
                <a:latin typeface="微软雅黑" panose="020B0503020204020204" charset="-122"/>
                <a:ea typeface="微软雅黑" panose="020B0503020204020204" charset="-122"/>
                <a:cs typeface="微软雅黑" panose="020B0503020204020204" charset="-122"/>
              </a:rPr>
              <a:t>即</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760838" name="文本框 760837"/>
          <p:cNvSpPr txBox="1"/>
          <p:nvPr/>
        </p:nvSpPr>
        <p:spPr>
          <a:xfrm>
            <a:off x="899795" y="4824095"/>
            <a:ext cx="6904355" cy="1087755"/>
          </a:xfrm>
          <a:prstGeom prst="rect">
            <a:avLst/>
          </a:prstGeom>
          <a:noFill/>
          <a:ln w="9525">
            <a:noFill/>
          </a:ln>
        </p:spPr>
        <p:txBody>
          <a:bodyPr wrap="square">
            <a:spAutoFit/>
          </a:bodyPr>
          <a:p>
            <a:pPr algn="just">
              <a:lnSpc>
                <a:spcPct val="135000"/>
              </a:lnSpc>
            </a:pPr>
            <a:r>
              <a:rPr lang="zh-CN" altLang="en-US" sz="2400" dirty="0">
                <a:latin typeface="微软雅黑" panose="020B0503020204020204" charset="-122"/>
                <a:ea typeface="微软雅黑" panose="020B0503020204020204" charset="-122"/>
                <a:cs typeface="微软雅黑" panose="020B0503020204020204" charset="-122"/>
              </a:rPr>
              <a:t>等温等压下，互相连接的两相间平衡的条件是：</a:t>
            </a:r>
            <a:endParaRPr lang="zh-CN" altLang="en-US" sz="2400" dirty="0">
              <a:latin typeface="微软雅黑" panose="020B0503020204020204" charset="-122"/>
              <a:ea typeface="微软雅黑" panose="020B0503020204020204" charset="-122"/>
              <a:cs typeface="微软雅黑" panose="020B0503020204020204" charset="-122"/>
            </a:endParaRPr>
          </a:p>
          <a:p>
            <a:pPr algn="just">
              <a:lnSpc>
                <a:spcPct val="135000"/>
              </a:lnSpc>
            </a:pPr>
            <a:r>
              <a:rPr lang="zh-CN" altLang="en-US" sz="2400" dirty="0">
                <a:solidFill>
                  <a:srgbClr val="0000FF"/>
                </a:solidFill>
                <a:latin typeface="微软雅黑" panose="020B0503020204020204" charset="-122"/>
                <a:ea typeface="微软雅黑" panose="020B0503020204020204" charset="-122"/>
                <a:cs typeface="微软雅黑" panose="020B0503020204020204" charset="-122"/>
              </a:rPr>
              <a:t>组分在两相间的化学势相等。</a:t>
            </a:r>
            <a:endParaRPr lang="zh-CN" altLang="en-US" sz="2400" dirty="0">
              <a:solidFill>
                <a:srgbClr val="0000FF"/>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972185" y="2997200"/>
            <a:ext cx="7222490" cy="715010"/>
          </a:xfrm>
          <a:prstGeom prst="rect">
            <a:avLst/>
          </a:prstGeom>
        </p:spPr>
      </p:pic>
      <p:pic>
        <p:nvPicPr>
          <p:cNvPr id="4" name="图片 3"/>
          <p:cNvPicPr>
            <a:picLocks noChangeAspect="1"/>
          </p:cNvPicPr>
          <p:nvPr/>
        </p:nvPicPr>
        <p:blipFill>
          <a:blip r:embed="rId2"/>
          <a:stretch>
            <a:fillRect/>
          </a:stretch>
        </p:blipFill>
        <p:spPr>
          <a:xfrm>
            <a:off x="2843530" y="3877945"/>
            <a:ext cx="2094230" cy="899795"/>
          </a:xfrm>
          <a:prstGeom prst="rect">
            <a:avLst/>
          </a:prstGeom>
        </p:spPr>
      </p:pic>
      <p:sp>
        <p:nvSpPr>
          <p:cNvPr id="11269" name="TextBox 6"/>
          <p:cNvSpPr txBox="1"/>
          <p:nvPr>
            <p:custDataLst>
              <p:tags r:id="rId3"/>
            </p:custDataLst>
          </p:nvPr>
        </p:nvSpPr>
        <p:spPr>
          <a:xfrm>
            <a:off x="1331913" y="404813"/>
            <a:ext cx="3243262" cy="583565"/>
          </a:xfrm>
          <a:prstGeom prst="rect">
            <a:avLst/>
          </a:prstGeom>
          <a:noFill/>
          <a:ln w="9525">
            <a:noFill/>
          </a:ln>
        </p:spPr>
        <p:txBody>
          <a:bodyPr anchor="t">
            <a:spAutoFit/>
          </a:bodyPr>
          <a:p>
            <a:pPr>
              <a:buSzTx/>
            </a:pPr>
            <a:r>
              <a:rPr lang="en-US" altLang="zh-CN" sz="3200" dirty="0">
                <a:latin typeface="微软雅黑" panose="020B0503020204020204" charset="-122"/>
                <a:ea typeface="微软雅黑" panose="020B0503020204020204" charset="-122"/>
                <a:cs typeface="微软雅黑" panose="020B0503020204020204" charset="-122"/>
              </a:rPr>
              <a:t>1.2 </a:t>
            </a:r>
            <a:r>
              <a:rPr lang="zh-CN" altLang="en-US" sz="3200" dirty="0">
                <a:latin typeface="微软雅黑" panose="020B0503020204020204" charset="-122"/>
                <a:ea typeface="微软雅黑" panose="020B0503020204020204" charset="-122"/>
                <a:cs typeface="微软雅黑" panose="020B0503020204020204" charset="-122"/>
              </a:rPr>
              <a:t>分离过程</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08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0838" grpId="0"/>
      <p:bldP spid="76083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4932" name="文本框 764931"/>
          <p:cNvSpPr txBox="1"/>
          <p:nvPr>
            <p:custDataLst>
              <p:tags r:id="rId1"/>
            </p:custDataLst>
          </p:nvPr>
        </p:nvSpPr>
        <p:spPr>
          <a:xfrm>
            <a:off x="539750" y="1125220"/>
            <a:ext cx="5464175" cy="589280"/>
          </a:xfrm>
          <a:prstGeom prst="rect">
            <a:avLst/>
          </a:prstGeom>
          <a:noFill/>
          <a:ln w="9525">
            <a:noFill/>
          </a:ln>
        </p:spPr>
        <p:txBody>
          <a:bodyPr wrap="square">
            <a:spAutoFit/>
          </a:bodyPr>
          <a:p>
            <a:pPr algn="just">
              <a:lnSpc>
                <a:spcPct val="135000"/>
              </a:lnSpc>
            </a:pPr>
            <a:r>
              <a:rPr lang="zh-CN" altLang="en-US" sz="2400" dirty="0">
                <a:latin typeface="微软雅黑" panose="020B0503020204020204" charset="-122"/>
                <a:ea typeface="微软雅黑" panose="020B0503020204020204" charset="-122"/>
              </a:rPr>
              <a:t>萃取平衡时，组分在两相化学势相等：</a:t>
            </a:r>
            <a:endParaRPr lang="zh-CN" altLang="en-US" sz="2400" dirty="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tretch>
            <a:fillRect/>
          </a:stretch>
        </p:blipFill>
        <p:spPr>
          <a:xfrm>
            <a:off x="1115695" y="1799590"/>
            <a:ext cx="1659890" cy="713105"/>
          </a:xfrm>
          <a:prstGeom prst="rect">
            <a:avLst/>
          </a:prstGeom>
        </p:spPr>
      </p:pic>
      <p:pic>
        <p:nvPicPr>
          <p:cNvPr id="3" name="图片 2"/>
          <p:cNvPicPr>
            <a:picLocks noChangeAspect="1"/>
          </p:cNvPicPr>
          <p:nvPr/>
        </p:nvPicPr>
        <p:blipFill>
          <a:blip r:embed="rId3"/>
          <a:stretch>
            <a:fillRect/>
          </a:stretch>
        </p:blipFill>
        <p:spPr>
          <a:xfrm>
            <a:off x="3563620" y="1917065"/>
            <a:ext cx="2451735" cy="571500"/>
          </a:xfrm>
          <a:prstGeom prst="rect">
            <a:avLst/>
          </a:prstGeom>
        </p:spPr>
      </p:pic>
      <p:pic>
        <p:nvPicPr>
          <p:cNvPr id="5" name="图片 4"/>
          <p:cNvPicPr>
            <a:picLocks noChangeAspect="1"/>
          </p:cNvPicPr>
          <p:nvPr/>
        </p:nvPicPr>
        <p:blipFill>
          <a:blip r:embed="rId4"/>
          <a:stretch>
            <a:fillRect/>
          </a:stretch>
        </p:blipFill>
        <p:spPr>
          <a:xfrm>
            <a:off x="1475740" y="2585085"/>
            <a:ext cx="4076700" cy="514350"/>
          </a:xfrm>
          <a:prstGeom prst="rect">
            <a:avLst/>
          </a:prstGeom>
        </p:spPr>
      </p:pic>
      <p:pic>
        <p:nvPicPr>
          <p:cNvPr id="6" name="图片 5"/>
          <p:cNvPicPr>
            <a:picLocks noChangeAspect="1"/>
          </p:cNvPicPr>
          <p:nvPr/>
        </p:nvPicPr>
        <p:blipFill>
          <a:blip r:embed="rId5"/>
          <a:stretch>
            <a:fillRect/>
          </a:stretch>
        </p:blipFill>
        <p:spPr>
          <a:xfrm>
            <a:off x="1331595" y="3357245"/>
            <a:ext cx="5229225" cy="1095375"/>
          </a:xfrm>
          <a:prstGeom prst="rect">
            <a:avLst/>
          </a:prstGeom>
        </p:spPr>
      </p:pic>
      <p:pic>
        <p:nvPicPr>
          <p:cNvPr id="7" name="图片 6"/>
          <p:cNvPicPr>
            <a:picLocks noChangeAspect="1"/>
          </p:cNvPicPr>
          <p:nvPr/>
        </p:nvPicPr>
        <p:blipFill>
          <a:blip r:embed="rId6"/>
          <a:stretch>
            <a:fillRect/>
          </a:stretch>
        </p:blipFill>
        <p:spPr>
          <a:xfrm>
            <a:off x="4716145" y="5085080"/>
            <a:ext cx="2200275" cy="552450"/>
          </a:xfrm>
          <a:prstGeom prst="rect">
            <a:avLst/>
          </a:prstGeom>
        </p:spPr>
      </p:pic>
      <p:sp>
        <p:nvSpPr>
          <p:cNvPr id="764940" name="文本框 764939"/>
          <p:cNvSpPr txBox="1"/>
          <p:nvPr/>
        </p:nvSpPr>
        <p:spPr>
          <a:xfrm>
            <a:off x="1115695" y="5157470"/>
            <a:ext cx="2486025" cy="589280"/>
          </a:xfrm>
          <a:prstGeom prst="rect">
            <a:avLst/>
          </a:prstGeom>
          <a:noFill/>
          <a:ln w="9525">
            <a:noFill/>
          </a:ln>
        </p:spPr>
        <p:txBody>
          <a:bodyPr wrap="square">
            <a:spAutoFit/>
          </a:bodyPr>
          <a:p>
            <a:pPr algn="just">
              <a:lnSpc>
                <a:spcPct val="135000"/>
              </a:lnSpc>
            </a:pPr>
            <a:r>
              <a:rPr lang="en-US" altLang="zh-CN" sz="2400" i="1">
                <a:solidFill>
                  <a:schemeClr val="tx1"/>
                </a:solidFill>
                <a:latin typeface="Times New Roman" panose="02020603050405020304" pitchFamily="18" charset="0"/>
                <a:ea typeface="微软雅黑" panose="020B0503020204020204" charset="-122"/>
                <a:cs typeface="Times New Roman" panose="02020603050405020304" pitchFamily="18" charset="0"/>
              </a:rPr>
              <a:t>K </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分配平衡系数</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 name="下箭头 7"/>
          <p:cNvSpPr/>
          <p:nvPr/>
        </p:nvSpPr>
        <p:spPr>
          <a:xfrm>
            <a:off x="1691640" y="4653280"/>
            <a:ext cx="288290" cy="575945"/>
          </a:xfrm>
          <a:prstGeom prst="downArrow">
            <a:avLst/>
          </a:prstGeom>
          <a:solidFill>
            <a:schemeClr val="bg2"/>
          </a:solidFill>
          <a:ln w="9525" cap="flat" cmpd="sng" algn="ctr">
            <a:noFill/>
            <a:prstDash val="solid"/>
            <a:round/>
            <a:headEnd type="none" w="med" len="med"/>
            <a:tailEnd type="none" w="med" len="med"/>
          </a:ln>
        </p:spPr>
        <p:txBody>
          <a:bodyPr vert="horz" wrap="square" lIns="91440" tIns="45720" rIns="91440" bIns="45720" numCol="1" anchor="b"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1269" name="TextBox 6"/>
          <p:cNvSpPr txBox="1"/>
          <p:nvPr>
            <p:custDataLst>
              <p:tags r:id="rId7"/>
            </p:custDataLst>
          </p:nvPr>
        </p:nvSpPr>
        <p:spPr>
          <a:xfrm>
            <a:off x="1331913" y="404813"/>
            <a:ext cx="3243262" cy="583565"/>
          </a:xfrm>
          <a:prstGeom prst="rect">
            <a:avLst/>
          </a:prstGeom>
          <a:noFill/>
          <a:ln w="9525">
            <a:noFill/>
          </a:ln>
        </p:spPr>
        <p:txBody>
          <a:bodyPr anchor="t">
            <a:spAutoFit/>
          </a:bodyPr>
          <a:p>
            <a:pPr>
              <a:buSzTx/>
            </a:pPr>
            <a:r>
              <a:rPr lang="en-US" altLang="zh-CN" sz="3200" dirty="0">
                <a:latin typeface="微软雅黑" panose="020B0503020204020204" charset="-122"/>
                <a:ea typeface="微软雅黑" panose="020B0503020204020204" charset="-122"/>
                <a:cs typeface="微软雅黑" panose="020B0503020204020204" charset="-122"/>
              </a:rPr>
              <a:t>1.2 </a:t>
            </a:r>
            <a:r>
              <a:rPr lang="zh-CN" altLang="en-US" sz="3200" dirty="0">
                <a:latin typeface="微软雅黑" panose="020B0503020204020204" charset="-122"/>
                <a:ea typeface="微软雅黑" panose="020B0503020204020204" charset="-122"/>
                <a:cs typeface="微软雅黑" panose="020B0503020204020204" charset="-122"/>
              </a:rPr>
              <a:t>分离过程</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649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764940" grpId="0"/>
      <p:bldP spid="76494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131820" y="1268730"/>
            <a:ext cx="2343150" cy="1133475"/>
          </a:xfrm>
          <a:prstGeom prst="rect">
            <a:avLst/>
          </a:prstGeom>
        </p:spPr>
      </p:pic>
      <p:pic>
        <p:nvPicPr>
          <p:cNvPr id="4" name="图片 3"/>
          <p:cNvPicPr>
            <a:picLocks noChangeAspect="1"/>
          </p:cNvPicPr>
          <p:nvPr/>
        </p:nvPicPr>
        <p:blipFill>
          <a:blip r:embed="rId2"/>
          <a:stretch>
            <a:fillRect/>
          </a:stretch>
        </p:blipFill>
        <p:spPr>
          <a:xfrm>
            <a:off x="2915920" y="2453640"/>
            <a:ext cx="2914650" cy="638175"/>
          </a:xfrm>
          <a:prstGeom prst="rect">
            <a:avLst/>
          </a:prstGeom>
        </p:spPr>
      </p:pic>
      <p:sp>
        <p:nvSpPr>
          <p:cNvPr id="766980" name="文本框 766979"/>
          <p:cNvSpPr txBox="1"/>
          <p:nvPr/>
        </p:nvSpPr>
        <p:spPr>
          <a:xfrm>
            <a:off x="1058545" y="2348865"/>
            <a:ext cx="1640840" cy="672465"/>
          </a:xfrm>
          <a:prstGeom prst="rect">
            <a:avLst/>
          </a:prstGeom>
          <a:noFill/>
          <a:ln w="9525">
            <a:noFill/>
          </a:ln>
        </p:spPr>
        <p:txBody>
          <a:bodyPr wrap="square">
            <a:spAutoFit/>
          </a:bodyPr>
          <a:p>
            <a:pPr algn="just">
              <a:lnSpc>
                <a:spcPct val="135000"/>
              </a:lnSpc>
            </a:pPr>
            <a:r>
              <a:rPr lang="en-US" altLang="zh-CN" sz="2800" i="1">
                <a:latin typeface="Times New Roman" panose="02020603050405020304" pitchFamily="18" charset="0"/>
                <a:ea typeface="华文新魏" panose="02010800040101010101" pitchFamily="2" charset="-122"/>
                <a:cs typeface="Times New Roman" panose="02020603050405020304" pitchFamily="18" charset="0"/>
              </a:rPr>
              <a:t>K</a:t>
            </a:r>
            <a:r>
              <a:rPr lang="en-US" altLang="zh-CN" sz="2800">
                <a:latin typeface="Times New Roman" panose="02020603050405020304" pitchFamily="18" charset="0"/>
                <a:ea typeface="华文新魏" panose="02010800040101010101" pitchFamily="2" charset="-122"/>
                <a:cs typeface="Times New Roman" panose="02020603050405020304" pitchFamily="18" charset="0"/>
              </a:rPr>
              <a:t> &gt;1</a:t>
            </a:r>
            <a:r>
              <a:rPr lang="zh-CN" altLang="en-US" sz="2800" dirty="0">
                <a:latin typeface="Times New Roman" panose="02020603050405020304" pitchFamily="18" charset="0"/>
                <a:ea typeface="华文新魏" panose="02010800040101010101" pitchFamily="2" charset="-122"/>
                <a:cs typeface="Times New Roman" panose="02020603050405020304" pitchFamily="18" charset="0"/>
              </a:rPr>
              <a:t>，则</a:t>
            </a:r>
            <a:endParaRPr lang="zh-CN" altLang="en-US" sz="2800" dirty="0">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3308985" y="3429000"/>
            <a:ext cx="1390650" cy="552450"/>
          </a:xfrm>
          <a:prstGeom prst="rect">
            <a:avLst/>
          </a:prstGeom>
        </p:spPr>
      </p:pic>
      <p:sp>
        <p:nvSpPr>
          <p:cNvPr id="766990" name="文本框 766989"/>
          <p:cNvSpPr txBox="1"/>
          <p:nvPr/>
        </p:nvSpPr>
        <p:spPr>
          <a:xfrm>
            <a:off x="683895" y="4004945"/>
            <a:ext cx="6411595" cy="589280"/>
          </a:xfrm>
          <a:prstGeom prst="rect">
            <a:avLst/>
          </a:prstGeom>
          <a:noFill/>
          <a:ln w="9525">
            <a:noFill/>
          </a:ln>
        </p:spPr>
        <p:txBody>
          <a:bodyPr wrap="square">
            <a:spAutoFit/>
          </a:bodyPr>
          <a:p>
            <a:pPr algn="just">
              <a:lnSpc>
                <a:spcPct val="135000"/>
              </a:lnSpc>
            </a:pPr>
            <a:r>
              <a:rPr lang="zh-CN" altLang="en-US" sz="2400" dirty="0">
                <a:latin typeface="微软雅黑" panose="020B0503020204020204" charset="-122"/>
                <a:ea typeface="微软雅黑" panose="020B0503020204020204" charset="-122"/>
              </a:rPr>
              <a:t>两相平衡时，组分在两相的化学势相等，</a:t>
            </a:r>
            <a:endParaRPr lang="zh-CN" altLang="en-US" sz="2400" dirty="0">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4"/>
          <a:stretch>
            <a:fillRect/>
          </a:stretch>
        </p:blipFill>
        <p:spPr>
          <a:xfrm>
            <a:off x="1403985" y="4725035"/>
            <a:ext cx="2733675" cy="581025"/>
          </a:xfrm>
          <a:prstGeom prst="rect">
            <a:avLst/>
          </a:prstGeom>
        </p:spPr>
      </p:pic>
      <p:pic>
        <p:nvPicPr>
          <p:cNvPr id="7" name="图片 6"/>
          <p:cNvPicPr>
            <a:picLocks noChangeAspect="1"/>
          </p:cNvPicPr>
          <p:nvPr/>
        </p:nvPicPr>
        <p:blipFill>
          <a:blip r:embed="rId5"/>
          <a:stretch>
            <a:fillRect/>
          </a:stretch>
        </p:blipFill>
        <p:spPr>
          <a:xfrm>
            <a:off x="4787900" y="4725035"/>
            <a:ext cx="1247775" cy="504825"/>
          </a:xfrm>
          <a:prstGeom prst="rect">
            <a:avLst/>
          </a:prstGeom>
        </p:spPr>
      </p:pic>
      <p:sp>
        <p:nvSpPr>
          <p:cNvPr id="766993" name="文本框 766992"/>
          <p:cNvSpPr txBox="1"/>
          <p:nvPr/>
        </p:nvSpPr>
        <p:spPr>
          <a:xfrm>
            <a:off x="827405" y="5400040"/>
            <a:ext cx="6968490" cy="1087755"/>
          </a:xfrm>
          <a:prstGeom prst="rect">
            <a:avLst/>
          </a:prstGeom>
          <a:noFill/>
          <a:ln w="9525">
            <a:noFill/>
          </a:ln>
        </p:spPr>
        <p:txBody>
          <a:bodyPr wrap="square">
            <a:spAutoFit/>
          </a:bodyPr>
          <a:p>
            <a:pPr algn="just">
              <a:lnSpc>
                <a:spcPct val="135000"/>
              </a:lnSpc>
            </a:pPr>
            <a:r>
              <a:rPr lang="zh-CN" altLang="en-US" sz="2400" dirty="0">
                <a:solidFill>
                  <a:srgbClr val="0000FF"/>
                </a:solidFill>
                <a:latin typeface="微软雅黑" panose="020B0503020204020204" charset="-122"/>
                <a:ea typeface="微软雅黑" panose="020B0503020204020204" charset="-122"/>
              </a:rPr>
              <a:t>所有分离平衡都涉及到浓度变化补偿标准化学势差异最终达到两相化学势相等。</a:t>
            </a:r>
            <a:endParaRPr lang="zh-CN" altLang="en-US" sz="2400" dirty="0">
              <a:solidFill>
                <a:srgbClr val="0000FF"/>
              </a:solidFill>
              <a:latin typeface="微软雅黑" panose="020B0503020204020204" charset="-122"/>
              <a:ea typeface="微软雅黑" panose="020B0503020204020204" charset="-122"/>
            </a:endParaRPr>
          </a:p>
        </p:txBody>
      </p:sp>
      <p:sp>
        <p:nvSpPr>
          <p:cNvPr id="11269" name="TextBox 6"/>
          <p:cNvSpPr txBox="1"/>
          <p:nvPr>
            <p:custDataLst>
              <p:tags r:id="rId6"/>
            </p:custDataLst>
          </p:nvPr>
        </p:nvSpPr>
        <p:spPr>
          <a:xfrm>
            <a:off x="1331913" y="404813"/>
            <a:ext cx="3243262" cy="583565"/>
          </a:xfrm>
          <a:prstGeom prst="rect">
            <a:avLst/>
          </a:prstGeom>
          <a:noFill/>
          <a:ln w="9525">
            <a:noFill/>
          </a:ln>
        </p:spPr>
        <p:txBody>
          <a:bodyPr anchor="t">
            <a:spAutoFit/>
          </a:bodyPr>
          <a:p>
            <a:pPr>
              <a:buSzTx/>
            </a:pPr>
            <a:r>
              <a:rPr lang="en-US" altLang="zh-CN" sz="3200" dirty="0">
                <a:latin typeface="微软雅黑" panose="020B0503020204020204" charset="-122"/>
                <a:ea typeface="微软雅黑" panose="020B0503020204020204" charset="-122"/>
                <a:cs typeface="微软雅黑" panose="020B0503020204020204" charset="-122"/>
              </a:rPr>
              <a:t>1.2 </a:t>
            </a:r>
            <a:r>
              <a:rPr lang="zh-CN" altLang="en-US" sz="3200" dirty="0">
                <a:latin typeface="微软雅黑" panose="020B0503020204020204" charset="-122"/>
                <a:ea typeface="微软雅黑" panose="020B0503020204020204" charset="-122"/>
                <a:cs typeface="微软雅黑" panose="020B0503020204020204" charset="-122"/>
              </a:rPr>
              <a:t>分离过程</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69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69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69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80" grpId="0"/>
      <p:bldP spid="766980" grpId="1"/>
      <p:bldP spid="766990" grpId="0"/>
      <p:bldP spid="766990" grpId="1"/>
      <p:bldP spid="766993" grpId="0"/>
      <p:bldP spid="766993"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0" name="矩形 1372175"/>
          <p:cNvSpPr/>
          <p:nvPr/>
        </p:nvSpPr>
        <p:spPr>
          <a:xfrm>
            <a:off x="575628" y="5350510"/>
            <a:ext cx="7632700" cy="645160"/>
          </a:xfrm>
          <a:prstGeom prst="rect">
            <a:avLst/>
          </a:prstGeom>
          <a:noFill/>
          <a:ln w="9525">
            <a:noFill/>
          </a:ln>
        </p:spPr>
        <p:txBody>
          <a:bodyPr anchor="t">
            <a:spAutoFit/>
          </a:bodyPr>
          <a:lstStyle/>
          <a:p>
            <a:pPr algn="just">
              <a:lnSpc>
                <a:spcPct val="150000"/>
              </a:lnSpc>
              <a:buSzTx/>
            </a:pPr>
            <a:r>
              <a:rPr lang="zh-CN" altLang="en-US" sz="2400" dirty="0">
                <a:latin typeface="黑体" panose="02010609060101010101" pitchFamily="49" charset="-122"/>
                <a:ea typeface="黑体" panose="02010609060101010101" pitchFamily="49" charset="-122"/>
              </a:rPr>
              <a:t>能够分离，物质的物理、化学或生物学性质</a:t>
            </a:r>
            <a:r>
              <a:rPr lang="zh-CN" altLang="en-US" sz="2400" dirty="0">
                <a:latin typeface="黑体" panose="02010609060101010101" pitchFamily="49" charset="-122"/>
                <a:ea typeface="黑体" panose="02010609060101010101" pitchFamily="49" charset="-122"/>
              </a:rPr>
              <a:t>等必有差异。</a:t>
            </a:r>
            <a:endParaRPr lang="zh-CN" altLang="en-US" sz="2400" dirty="0">
              <a:latin typeface="黑体" panose="02010609060101010101" pitchFamily="49" charset="-122"/>
              <a:ea typeface="黑体" panose="02010609060101010101" pitchFamily="49" charset="-122"/>
            </a:endParaRPr>
          </a:p>
        </p:txBody>
      </p:sp>
      <p:sp>
        <p:nvSpPr>
          <p:cNvPr id="12301" name="灯片编号占位符 1"/>
          <p:cNvSpPr>
            <a:spLocks noGrp="1"/>
          </p:cNvSpPr>
          <p:nvPr>
            <p:ph type="sldNum" sz="quarter" idx="11"/>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5pPr>
          </a:lstStyle>
          <a:p>
            <a:pPr lvl="0" algn="r">
              <a:buSzTx/>
            </a:pPr>
            <a:fld id="{9A0DB2DC-4C9A-4742-B13C-FB6460FD3503}" type="slidenum">
              <a:rPr lang="zh-CN" altLang="en-US" sz="1000" b="0" dirty="0">
                <a:ea typeface="宋体" panose="02010600030101010101" pitchFamily="2" charset="-122"/>
              </a:rPr>
            </a:fld>
            <a:endParaRPr lang="zh-CN" altLang="en-US" sz="1000" b="0" dirty="0">
              <a:latin typeface="Times New Roman" panose="02020603050405020304" pitchFamily="18" charset="0"/>
              <a:ea typeface="宋体" panose="02010600030101010101" pitchFamily="2" charset="-122"/>
            </a:endParaRPr>
          </a:p>
        </p:txBody>
      </p:sp>
      <p:sp>
        <p:nvSpPr>
          <p:cNvPr id="4" name="矩形 3"/>
          <p:cNvSpPr/>
          <p:nvPr/>
        </p:nvSpPr>
        <p:spPr bwMode="auto">
          <a:xfrm>
            <a:off x="2635250" y="3248025"/>
            <a:ext cx="3095625" cy="12239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b"/>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endParaRPr>
          </a:p>
        </p:txBody>
      </p:sp>
      <p:cxnSp>
        <p:nvCxnSpPr>
          <p:cNvPr id="9219" name="直接箭头连接符 5"/>
          <p:cNvCxnSpPr/>
          <p:nvPr/>
        </p:nvCxnSpPr>
        <p:spPr>
          <a:xfrm>
            <a:off x="3635375" y="3573463"/>
            <a:ext cx="914400" cy="914400"/>
          </a:xfrm>
          <a:prstGeom prst="straightConnector1">
            <a:avLst/>
          </a:prstGeom>
          <a:ln w="9525">
            <a:noFill/>
          </a:ln>
        </p:spPr>
      </p:cxnSp>
      <p:cxnSp>
        <p:nvCxnSpPr>
          <p:cNvPr id="8" name="直接箭头连接符 7"/>
          <p:cNvCxnSpPr/>
          <p:nvPr/>
        </p:nvCxnSpPr>
        <p:spPr bwMode="auto">
          <a:xfrm>
            <a:off x="4284663" y="2205038"/>
            <a:ext cx="0" cy="1042988"/>
          </a:xfrm>
          <a:prstGeom prst="straightConnector1">
            <a:avLst/>
          </a:prstGeom>
          <a:ln>
            <a:solidFill>
              <a:schemeClr val="bg2"/>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1" name="直接箭头连接符 10"/>
          <p:cNvCxnSpPr/>
          <p:nvPr/>
        </p:nvCxnSpPr>
        <p:spPr bwMode="auto">
          <a:xfrm>
            <a:off x="5730875" y="3500438"/>
            <a:ext cx="928688" cy="0"/>
          </a:xfrm>
          <a:prstGeom prst="straightConnector1">
            <a:avLst/>
          </a:prstGeom>
          <a:ln>
            <a:solidFill>
              <a:schemeClr val="bg2"/>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4" name="直接箭头连接符 13"/>
          <p:cNvCxnSpPr/>
          <p:nvPr/>
        </p:nvCxnSpPr>
        <p:spPr bwMode="auto">
          <a:xfrm>
            <a:off x="5730875" y="4149725"/>
            <a:ext cx="928688" cy="0"/>
          </a:xfrm>
          <a:prstGeom prst="straightConnector1">
            <a:avLst/>
          </a:prstGeom>
          <a:ln>
            <a:solidFill>
              <a:schemeClr val="bg2"/>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直接箭头连接符 14"/>
          <p:cNvCxnSpPr/>
          <p:nvPr/>
        </p:nvCxnSpPr>
        <p:spPr bwMode="auto">
          <a:xfrm>
            <a:off x="1706563" y="3829050"/>
            <a:ext cx="928688" cy="0"/>
          </a:xfrm>
          <a:prstGeom prst="straightConnector1">
            <a:avLst/>
          </a:prstGeom>
          <a:ln>
            <a:solidFill>
              <a:schemeClr val="bg2"/>
            </a:solidFill>
            <a:headEnd type="none" w="med" len="med"/>
            <a:tailEnd type="arrow"/>
          </a:ln>
        </p:spPr>
        <p:style>
          <a:lnRef idx="2">
            <a:schemeClr val="dk1"/>
          </a:lnRef>
          <a:fillRef idx="0">
            <a:schemeClr val="dk1"/>
          </a:fillRef>
          <a:effectRef idx="1">
            <a:schemeClr val="dk1"/>
          </a:effectRef>
          <a:fontRef idx="minor">
            <a:schemeClr val="tx1"/>
          </a:fontRef>
        </p:style>
      </p:cxnSp>
      <p:sp>
        <p:nvSpPr>
          <p:cNvPr id="9224" name="TextBox 15"/>
          <p:cNvSpPr txBox="1"/>
          <p:nvPr/>
        </p:nvSpPr>
        <p:spPr>
          <a:xfrm>
            <a:off x="3348038" y="1743075"/>
            <a:ext cx="2087562" cy="4619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sz="2400" b="1" dirty="0">
                <a:latin typeface="微软雅黑" panose="020B0503020204020204" charset="-122"/>
                <a:ea typeface="微软雅黑" panose="020B0503020204020204" charset="-122"/>
              </a:rPr>
              <a:t>能量或分离剂</a:t>
            </a:r>
            <a:endParaRPr lang="zh-CN" altLang="en-US" sz="2400" b="1" dirty="0">
              <a:latin typeface="微软雅黑" panose="020B0503020204020204" charset="-122"/>
              <a:ea typeface="微软雅黑" panose="020B0503020204020204" charset="-122"/>
            </a:endParaRPr>
          </a:p>
        </p:txBody>
      </p:sp>
      <p:sp>
        <p:nvSpPr>
          <p:cNvPr id="9225" name="TextBox 16"/>
          <p:cNvSpPr txBox="1"/>
          <p:nvPr/>
        </p:nvSpPr>
        <p:spPr>
          <a:xfrm>
            <a:off x="323850" y="3506788"/>
            <a:ext cx="1439863" cy="8302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sz="2400" b="1" dirty="0">
                <a:latin typeface="微软雅黑" panose="020B0503020204020204" charset="-122"/>
                <a:ea typeface="微软雅黑" panose="020B0503020204020204" charset="-122"/>
              </a:rPr>
              <a:t>原料</a:t>
            </a:r>
            <a:endParaRPr lang="en-US" altLang="zh-CN" sz="2400" b="1" dirty="0">
              <a:latin typeface="微软雅黑" panose="020B0503020204020204" charset="-122"/>
              <a:ea typeface="微软雅黑" panose="020B0503020204020204" charset="-122"/>
            </a:endParaRPr>
          </a:p>
          <a:p>
            <a:pPr marL="0" lvl="0" indent="0" algn="ctr" eaLnBrk="1" hangingPunct="1">
              <a:spcBef>
                <a:spcPct val="0"/>
              </a:spcBef>
              <a:buClrTx/>
              <a:buSzTx/>
              <a:buFont typeface="Arial" panose="020B0604020202020204" pitchFamily="34" charset="0"/>
              <a:buNone/>
            </a:pPr>
            <a:r>
              <a:rPr lang="zh-CN" altLang="en-US" sz="2400" b="1" dirty="0">
                <a:latin typeface="微软雅黑" panose="020B0503020204020204" charset="-122"/>
                <a:ea typeface="微软雅黑" panose="020B0503020204020204" charset="-122"/>
              </a:rPr>
              <a:t>（混合物）</a:t>
            </a:r>
            <a:endParaRPr lang="zh-CN" altLang="en-US" sz="2400" b="1" dirty="0">
              <a:latin typeface="微软雅黑" panose="020B0503020204020204" charset="-122"/>
              <a:ea typeface="微软雅黑" panose="020B0503020204020204" charset="-122"/>
            </a:endParaRPr>
          </a:p>
        </p:txBody>
      </p:sp>
      <p:sp>
        <p:nvSpPr>
          <p:cNvPr id="9226" name="TextBox 17"/>
          <p:cNvSpPr txBox="1"/>
          <p:nvPr/>
        </p:nvSpPr>
        <p:spPr>
          <a:xfrm>
            <a:off x="6659563" y="3917950"/>
            <a:ext cx="1352550" cy="4619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sz="2400" b="1" dirty="0">
                <a:latin typeface="微软雅黑" panose="020B0503020204020204" charset="-122"/>
                <a:ea typeface="微软雅黑" panose="020B0503020204020204" charset="-122"/>
              </a:rPr>
              <a:t>残余物</a:t>
            </a:r>
            <a:endParaRPr lang="zh-CN" altLang="en-US" sz="2400" b="1" dirty="0">
              <a:latin typeface="微软雅黑" panose="020B0503020204020204" charset="-122"/>
              <a:ea typeface="微软雅黑" panose="020B0503020204020204" charset="-122"/>
            </a:endParaRPr>
          </a:p>
        </p:txBody>
      </p:sp>
      <p:sp>
        <p:nvSpPr>
          <p:cNvPr id="9228" name="TextBox 19"/>
          <p:cNvSpPr txBox="1"/>
          <p:nvPr/>
        </p:nvSpPr>
        <p:spPr>
          <a:xfrm>
            <a:off x="3138488" y="3546475"/>
            <a:ext cx="2089150" cy="5857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sz="3200" b="1" dirty="0">
                <a:solidFill>
                  <a:srgbClr val="FF0000"/>
                </a:solidFill>
                <a:latin typeface="微软雅黑" panose="020B0503020204020204" charset="-122"/>
                <a:ea typeface="微软雅黑" panose="020B0503020204020204" charset="-122"/>
              </a:rPr>
              <a:t>分离装置</a:t>
            </a:r>
            <a:endParaRPr lang="zh-CN" altLang="en-US" sz="3200" b="1" dirty="0">
              <a:solidFill>
                <a:srgbClr val="FF0000"/>
              </a:solidFill>
              <a:latin typeface="微软雅黑" panose="020B0503020204020204" charset="-122"/>
              <a:ea typeface="微软雅黑" panose="020B0503020204020204" charset="-122"/>
            </a:endParaRPr>
          </a:p>
        </p:txBody>
      </p:sp>
      <p:sp>
        <p:nvSpPr>
          <p:cNvPr id="9227" name="TextBox 18"/>
          <p:cNvSpPr txBox="1"/>
          <p:nvPr/>
        </p:nvSpPr>
        <p:spPr>
          <a:xfrm>
            <a:off x="6421438" y="3248025"/>
            <a:ext cx="1863725" cy="4619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b="0">
                <a:solidFill>
                  <a:schemeClr val="tx1"/>
                </a:solidFill>
                <a:latin typeface="+mn-lt"/>
                <a:ea typeface="+mn-ea"/>
                <a:cs typeface="+mn-cs"/>
              </a:defRPr>
            </a:lvl1pPr>
            <a:lvl2pPr marL="692150" indent="-347980"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4005"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430"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930" indent="-31623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0"/>
              </a:spcBef>
              <a:buClrTx/>
              <a:buSzTx/>
              <a:buFont typeface="Arial" panose="020B0604020202020204" pitchFamily="34" charset="0"/>
              <a:buNone/>
            </a:pPr>
            <a:r>
              <a:rPr lang="zh-CN" altLang="en-US" sz="2400" b="1" dirty="0">
                <a:latin typeface="微软雅黑" panose="020B0503020204020204" charset="-122"/>
                <a:ea typeface="微软雅黑" panose="020B0503020204020204" charset="-122"/>
              </a:rPr>
              <a:t>目标产物</a:t>
            </a:r>
            <a:endParaRPr lang="zh-CN" altLang="en-US" sz="2400" b="1" dirty="0">
              <a:latin typeface="微软雅黑" panose="020B0503020204020204" charset="-122"/>
              <a:ea typeface="微软雅黑" panose="020B0503020204020204" charset="-122"/>
            </a:endParaRPr>
          </a:p>
        </p:txBody>
      </p:sp>
      <p:sp>
        <p:nvSpPr>
          <p:cNvPr id="11269" name="TextBox 6"/>
          <p:cNvSpPr txBox="1"/>
          <p:nvPr/>
        </p:nvSpPr>
        <p:spPr>
          <a:xfrm>
            <a:off x="1331913" y="404813"/>
            <a:ext cx="3243262" cy="583565"/>
          </a:xfrm>
          <a:prstGeom prst="rect">
            <a:avLst/>
          </a:prstGeom>
          <a:noFill/>
          <a:ln w="9525">
            <a:noFill/>
          </a:ln>
        </p:spPr>
        <p:txBody>
          <a:bodyPr anchor="t">
            <a:spAutoFit/>
          </a:bodyPr>
          <a:lstStyle/>
          <a:p>
            <a:pPr>
              <a:buSzTx/>
            </a:pPr>
            <a:r>
              <a:rPr lang="en-US" altLang="zh-CN" sz="3200" dirty="0">
                <a:latin typeface="微软雅黑" panose="020B0503020204020204" charset="-122"/>
                <a:ea typeface="微软雅黑" panose="020B0503020204020204" charset="-122"/>
                <a:cs typeface="微软雅黑" panose="020B0503020204020204" charset="-122"/>
              </a:rPr>
              <a:t>1.3 </a:t>
            </a:r>
            <a:r>
              <a:rPr lang="zh-CN" altLang="en-US" sz="3200" dirty="0">
                <a:latin typeface="微软雅黑" panose="020B0503020204020204" charset="-122"/>
                <a:ea typeface="微软雅黑" panose="020B0503020204020204" charset="-122"/>
                <a:cs typeface="微软雅黑" panose="020B0503020204020204" charset="-122"/>
              </a:rPr>
              <a:t>分离方法</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94945" y="1341120"/>
            <a:ext cx="8469630" cy="4411345"/>
          </a:xfrm>
        </p:spPr>
        <p:txBody>
          <a:bodyPr/>
          <a:p>
            <a:pPr marL="0" indent="0" latinLnBrk="0">
              <a:lnSpc>
                <a:spcPct val="120000"/>
              </a:lnSpc>
              <a:spcBef>
                <a:spcPts val="0"/>
              </a:spcBef>
              <a:buNone/>
            </a:pPr>
            <a:r>
              <a:rPr lang="zh-CN" altLang="en-US" sz="2400" b="1">
                <a:solidFill>
                  <a:srgbClr val="FF0000"/>
                </a:solidFill>
                <a:latin typeface="微软雅黑" panose="020B0503020204020204" charset="-122"/>
                <a:ea typeface="微软雅黑" panose="020B0503020204020204" charset="-122"/>
                <a:cs typeface="微软雅黑" panose="020B0503020204020204" charset="-122"/>
                <a:sym typeface="+mn-ea"/>
              </a:rPr>
              <a:t>scifinder数据库</a:t>
            </a:r>
            <a:endParaRPr lang="zh-CN" altLang="en-US" sz="2400" b="1">
              <a:solidFill>
                <a:srgbClr val="FF0000"/>
              </a:solidFill>
              <a:latin typeface="微软雅黑" panose="020B0503020204020204" charset="-122"/>
              <a:ea typeface="微软雅黑" panose="020B0503020204020204" charset="-122"/>
              <a:cs typeface="微软雅黑" panose="020B0503020204020204" charset="-122"/>
            </a:endParaRPr>
          </a:p>
          <a:p>
            <a:pPr marL="0" indent="0" latinLnBrk="0">
              <a:lnSpc>
                <a:spcPct val="120000"/>
              </a:lnSpc>
              <a:spcBef>
                <a:spcPts val="0"/>
              </a:spcBef>
              <a:buNone/>
            </a:pPr>
            <a:r>
              <a:rPr lang="zh-CN" altLang="en-US" sz="2000">
                <a:latin typeface="微软雅黑" panose="020B0503020204020204" charset="-122"/>
                <a:ea typeface="微软雅黑" panose="020B0503020204020204" charset="-122"/>
                <a:cs typeface="微软雅黑" panose="020B0503020204020204" charset="-122"/>
              </a:rPr>
              <a:t>访问地址： https://scifinder.cas.org</a:t>
            </a:r>
            <a:endParaRPr lang="zh-CN" altLang="en-US" sz="2000">
              <a:latin typeface="微软雅黑" panose="020B0503020204020204" charset="-122"/>
              <a:ea typeface="微软雅黑" panose="020B0503020204020204" charset="-122"/>
              <a:cs typeface="微软雅黑" panose="020B0503020204020204" charset="-122"/>
            </a:endParaRPr>
          </a:p>
          <a:p>
            <a:pPr latinLnBrk="0">
              <a:lnSpc>
                <a:spcPct val="120000"/>
              </a:lnSpc>
              <a:spcBef>
                <a:spcPts val="0"/>
              </a:spcBef>
              <a:buFont typeface="Wingdings" panose="05000000000000000000" charset="0"/>
              <a:buChar char="p"/>
            </a:pPr>
            <a:r>
              <a:rPr lang="zh-CN" altLang="en-US" sz="2000">
                <a:latin typeface="微软雅黑" panose="020B0503020204020204" charset="-122"/>
                <a:ea typeface="微软雅黑" panose="020B0503020204020204" charset="-122"/>
                <a:cs typeface="微软雅黑" panose="020B0503020204020204" charset="-122"/>
              </a:rPr>
              <a:t>SciFinder 是美国化学学会（ACS）旗下的化学文摘服务社CAS（Chemical Abstract Service）所出版的化学资料电子数据库学术版。它是全世界最大、最全面的化学和科学信息数据库。</a:t>
            </a:r>
            <a:endParaRPr lang="zh-CN" altLang="en-US" sz="2000">
              <a:latin typeface="微软雅黑" panose="020B0503020204020204" charset="-122"/>
              <a:ea typeface="微软雅黑" panose="020B0503020204020204" charset="-122"/>
              <a:cs typeface="微软雅黑" panose="020B0503020204020204" charset="-122"/>
            </a:endParaRPr>
          </a:p>
          <a:p>
            <a:pPr latinLnBrk="0">
              <a:lnSpc>
                <a:spcPct val="120000"/>
              </a:lnSpc>
              <a:spcBef>
                <a:spcPts val="0"/>
              </a:spcBef>
              <a:buFont typeface="Wingdings" panose="05000000000000000000" charset="0"/>
              <a:buChar char="p"/>
            </a:pPr>
            <a:r>
              <a:rPr lang="zh-CN" altLang="en-US" sz="2000">
                <a:latin typeface="微软雅黑" panose="020B0503020204020204" charset="-122"/>
                <a:ea typeface="微软雅黑" panose="020B0503020204020204" charset="-122"/>
                <a:cs typeface="微软雅黑" panose="020B0503020204020204" charset="-122"/>
              </a:rPr>
              <a:t>含括了化学文摘1907年创刊以来的所有内容，更整合了Medline医学数据库、欧洲和美国等近50几家专利机构的全文专利资料等。它涵盖的学科包括应用化学、化学工程、普通化学、物理、生物学、生命科学、医学、聚合体学、材料学、地质学、食品科学和农学等诸多领域。</a:t>
            </a:r>
            <a:endParaRPr lang="zh-CN" altLang="en-US" sz="2000">
              <a:latin typeface="微软雅黑" panose="020B0503020204020204" charset="-122"/>
              <a:ea typeface="微软雅黑" panose="020B0503020204020204" charset="-122"/>
              <a:cs typeface="微软雅黑" panose="020B0503020204020204" charset="-122"/>
            </a:endParaRPr>
          </a:p>
          <a:p>
            <a:pPr latinLnBrk="0">
              <a:lnSpc>
                <a:spcPct val="120000"/>
              </a:lnSpc>
              <a:spcBef>
                <a:spcPts val="0"/>
              </a:spcBef>
              <a:buFont typeface="Wingdings" panose="05000000000000000000" charset="0"/>
              <a:buChar char="p"/>
            </a:pPr>
            <a:r>
              <a:rPr lang="zh-CN" altLang="en-US" sz="2000">
                <a:latin typeface="微软雅黑" panose="020B0503020204020204" charset="-122"/>
                <a:ea typeface="微软雅黑" panose="020B0503020204020204" charset="-122"/>
                <a:cs typeface="微软雅黑" panose="020B0503020204020204" charset="-122"/>
              </a:rPr>
              <a:t>可查询每日更新的CA（Chemical</a:t>
            </a:r>
            <a:r>
              <a:rPr lang="en-US" altLang="zh-CN" sz="2000">
                <a:latin typeface="微软雅黑" panose="020B0503020204020204" charset="-122"/>
                <a:ea typeface="微软雅黑" panose="020B0503020204020204" charset="-122"/>
                <a:cs typeface="微软雅黑" panose="020B0503020204020204" charset="-122"/>
              </a:rPr>
              <a:t> </a:t>
            </a:r>
            <a:r>
              <a:rPr lang="zh-CN" altLang="en-US" sz="2000">
                <a:latin typeface="微软雅黑" panose="020B0503020204020204" charset="-122"/>
                <a:ea typeface="微软雅黑" panose="020B0503020204020204" charset="-122"/>
                <a:cs typeface="微软雅黑" panose="020B0503020204020204" charset="-122"/>
              </a:rPr>
              <a:t>Abstracts）数据回溯至 1907年，</a:t>
            </a:r>
            <a:r>
              <a:rPr lang="zh-CN" altLang="en-US" sz="2000">
                <a:latin typeface="微软雅黑" panose="020B0503020204020204" charset="-122"/>
                <a:ea typeface="微软雅黑" panose="020B0503020204020204" charset="-122"/>
                <a:cs typeface="微软雅黑" panose="020B0503020204020204" charset="-122"/>
                <a:sym typeface="+mn-ea"/>
              </a:rPr>
              <a:t>提供读者自行以</a:t>
            </a:r>
            <a:r>
              <a:rPr lang="zh-CN" altLang="en-US" sz="2000">
                <a:latin typeface="微软雅黑" panose="020B0503020204020204" charset="-122"/>
                <a:ea typeface="微软雅黑" panose="020B0503020204020204" charset="-122"/>
                <a:cs typeface="微软雅黑" panose="020B0503020204020204" charset="-122"/>
              </a:rPr>
              <a:t>化学结构式和化学反应式检索等检索。</a:t>
            </a:r>
            <a:endParaRPr lang="zh-CN" altLang="en-US" sz="2000">
              <a:latin typeface="微软雅黑" panose="020B0503020204020204" charset="-122"/>
              <a:ea typeface="微软雅黑" panose="020B0503020204020204" charset="-122"/>
              <a:cs typeface="微软雅黑" panose="020B0503020204020204" charset="-122"/>
            </a:endParaRPr>
          </a:p>
          <a:p>
            <a:pPr latinLnBrk="0">
              <a:lnSpc>
                <a:spcPct val="120000"/>
              </a:lnSpc>
              <a:spcBef>
                <a:spcPts val="0"/>
              </a:spcBef>
              <a:buFont typeface="Wingdings" panose="05000000000000000000" charset="0"/>
              <a:buChar char="p"/>
            </a:pPr>
            <a:r>
              <a:rPr lang="zh-CN" altLang="en-US" sz="2000">
                <a:latin typeface="微软雅黑" panose="020B0503020204020204" charset="-122"/>
                <a:ea typeface="微软雅黑" panose="020B0503020204020204" charset="-122"/>
                <a:cs typeface="微软雅黑" panose="020B0503020204020204" charset="-122"/>
              </a:rPr>
              <a:t>SciFinder数据库的登录采用邮箱注册的方式使用。</a:t>
            </a:r>
            <a:endParaRPr lang="zh-CN" altLang="en-US" sz="200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1" name="矩形 94210" descr="7b0a202020202262756c6c6574223a20227b5c2263617465676f727949645c223a31303030362c5c2274656d706c61746549645c223a32303233313433347d220a7d0a"/>
          <p:cNvSpPr/>
          <p:nvPr/>
        </p:nvSpPr>
        <p:spPr>
          <a:xfrm>
            <a:off x="251460" y="1257300"/>
            <a:ext cx="4114800" cy="4343400"/>
          </a:xfrm>
          <a:prstGeom prst="rect">
            <a:avLst/>
          </a:prstGeom>
          <a:noFill/>
          <a:ln w="9525">
            <a:noFill/>
          </a:ln>
        </p:spPr>
        <p:txBody>
          <a:bodyPr/>
          <a:p>
            <a:pPr marL="342900" indent="-342900">
              <a:lnSpc>
                <a:spcPct val="125000"/>
              </a:lnSpc>
              <a:spcBef>
                <a:spcPct val="20000"/>
              </a:spcBef>
              <a:buBlip>
                <a:blip r:embed="rId1"/>
              </a:buBlip>
            </a:pPr>
            <a:r>
              <a:rPr lang="en-US" altLang="zh-CN" sz="3200" b="1" dirty="0">
                <a:solidFill>
                  <a:schemeClr val="tx1"/>
                </a:solidFill>
                <a:latin typeface="Times New Roman" panose="02020603050405020304" pitchFamily="18" charset="0"/>
                <a:ea typeface="黑体" panose="02010609060101010101" pitchFamily="49" charset="-122"/>
              </a:rPr>
              <a:t> </a:t>
            </a:r>
            <a:r>
              <a:rPr lang="zh-CN" altLang="en-US" sz="3200" b="1" dirty="0">
                <a:solidFill>
                  <a:srgbClr val="FF0000"/>
                </a:solidFill>
                <a:latin typeface="Times New Roman" panose="02020603050405020304" pitchFamily="18" charset="0"/>
                <a:ea typeface="黑体" panose="02010609060101010101" pitchFamily="49" charset="-122"/>
              </a:rPr>
              <a:t>平衡分离过程</a:t>
            </a:r>
            <a:endParaRPr lang="zh-CN" altLang="en-US" sz="3200" b="1" dirty="0">
              <a:solidFill>
                <a:schemeClr val="tx1"/>
              </a:solidFill>
              <a:latin typeface="Times New Roman" panose="02020603050405020304" pitchFamily="18" charset="0"/>
              <a:ea typeface="黑体" panose="02010609060101010101" pitchFamily="49" charset="-122"/>
            </a:endParaRPr>
          </a:p>
          <a:p>
            <a:pPr>
              <a:lnSpc>
                <a:spcPct val="125000"/>
              </a:lnSpc>
              <a:spcBef>
                <a:spcPct val="20000"/>
              </a:spcBef>
            </a:pPr>
            <a:endParaRPr lang="zh-CN" altLang="en-US" sz="3200" dirty="0">
              <a:solidFill>
                <a:schemeClr val="tx1"/>
              </a:solidFill>
              <a:latin typeface="Times New Roman" panose="02020603050405020304" pitchFamily="18" charset="0"/>
              <a:ea typeface="宋体" panose="02010600030101010101" pitchFamily="2" charset="-122"/>
            </a:endParaRPr>
          </a:p>
          <a:p>
            <a:pPr>
              <a:lnSpc>
                <a:spcPct val="125000"/>
              </a:lnSpc>
              <a:spcBef>
                <a:spcPct val="20000"/>
              </a:spcBef>
            </a:pPr>
            <a:endParaRPr lang="zh-CN" altLang="en-US" sz="3200" dirty="0">
              <a:solidFill>
                <a:schemeClr val="tx1"/>
              </a:solidFill>
              <a:latin typeface="Times New Roman" panose="02020603050405020304" pitchFamily="18" charset="0"/>
              <a:ea typeface="宋体" panose="02010600030101010101" pitchFamily="2" charset="-122"/>
            </a:endParaRPr>
          </a:p>
          <a:p>
            <a:pPr marL="342900" indent="-342900">
              <a:lnSpc>
                <a:spcPct val="125000"/>
              </a:lnSpc>
              <a:spcBef>
                <a:spcPct val="20000"/>
              </a:spcBef>
              <a:buBlip>
                <a:blip r:embed="rId1"/>
              </a:buBlip>
            </a:pPr>
            <a:r>
              <a:rPr lang="zh-CN" altLang="en-US" sz="3200" b="1" dirty="0">
                <a:solidFill>
                  <a:schemeClr val="tx1"/>
                </a:solidFill>
                <a:latin typeface="Times New Roman" panose="02020603050405020304" pitchFamily="18" charset="0"/>
                <a:ea typeface="黑体" panose="02010609060101010101" pitchFamily="49" charset="-122"/>
              </a:rPr>
              <a:t> </a:t>
            </a:r>
            <a:r>
              <a:rPr lang="zh-CN" altLang="en-US" sz="3200" b="1" dirty="0">
                <a:solidFill>
                  <a:srgbClr val="FF0000"/>
                </a:solidFill>
                <a:latin typeface="Times New Roman" panose="02020603050405020304" pitchFamily="18" charset="0"/>
                <a:ea typeface="黑体" panose="02010609060101010101" pitchFamily="49" charset="-122"/>
              </a:rPr>
              <a:t>速度差分离过程</a:t>
            </a:r>
            <a:endParaRPr lang="zh-CN" altLang="en-US" sz="3200" b="1" dirty="0">
              <a:solidFill>
                <a:schemeClr val="tx1"/>
              </a:solidFill>
              <a:latin typeface="Times New Roman" panose="02020603050405020304" pitchFamily="18" charset="0"/>
              <a:ea typeface="黑体" panose="02010609060101010101" pitchFamily="49" charset="-122"/>
            </a:endParaRPr>
          </a:p>
          <a:p>
            <a:pPr marL="342900" indent="-342900">
              <a:lnSpc>
                <a:spcPct val="125000"/>
              </a:lnSpc>
              <a:spcBef>
                <a:spcPct val="20000"/>
              </a:spcBef>
              <a:buBlip>
                <a:blip r:embed="rId1"/>
              </a:buBlip>
            </a:pPr>
            <a:endParaRPr lang="zh-CN" altLang="en-US" sz="3200" dirty="0">
              <a:solidFill>
                <a:schemeClr val="tx1"/>
              </a:solidFill>
              <a:latin typeface="Times New Roman" panose="02020603050405020304" pitchFamily="18" charset="0"/>
              <a:ea typeface="宋体" panose="02010600030101010101" pitchFamily="2" charset="-122"/>
            </a:endParaRPr>
          </a:p>
          <a:p>
            <a:pPr marL="342900" indent="-342900">
              <a:lnSpc>
                <a:spcPct val="125000"/>
              </a:lnSpc>
              <a:spcBef>
                <a:spcPct val="20000"/>
              </a:spcBef>
              <a:buBlip>
                <a:blip r:embed="rId1"/>
              </a:buBlip>
            </a:pPr>
            <a:r>
              <a:rPr lang="en-US" altLang="zh-CN" sz="3200" b="1" dirty="0">
                <a:solidFill>
                  <a:srgbClr val="FF0000"/>
                </a:solidFill>
                <a:latin typeface="Times New Roman" panose="02020603050405020304" pitchFamily="18" charset="0"/>
                <a:ea typeface="黑体" panose="02010609060101010101" pitchFamily="49" charset="-122"/>
              </a:rPr>
              <a:t> </a:t>
            </a:r>
            <a:r>
              <a:rPr lang="zh-CN" altLang="en-US" sz="3200" b="1" dirty="0">
                <a:solidFill>
                  <a:srgbClr val="FF0000"/>
                </a:solidFill>
                <a:latin typeface="Times New Roman" panose="02020603050405020304" pitchFamily="18" charset="0"/>
                <a:ea typeface="黑体" panose="02010609060101010101" pitchFamily="49" charset="-122"/>
              </a:rPr>
              <a:t>反应分离</a:t>
            </a:r>
            <a:endParaRPr lang="zh-CN" altLang="en-US" sz="3200" b="1" dirty="0">
              <a:solidFill>
                <a:srgbClr val="FF0000"/>
              </a:solidFill>
              <a:latin typeface="Times New Roman" panose="02020603050405020304" pitchFamily="18" charset="0"/>
              <a:ea typeface="黑体" panose="02010609060101010101" pitchFamily="49" charset="-122"/>
            </a:endParaRPr>
          </a:p>
        </p:txBody>
      </p:sp>
      <p:sp>
        <p:nvSpPr>
          <p:cNvPr id="94212" name="矩形 94211" descr="7b0a202020202262756c6c6574223a20227b5c2263617465676f727949645c223a31303030362c5c2274656d706c61746549645c223a32303233313438337d220a7d0a"/>
          <p:cNvSpPr/>
          <p:nvPr/>
        </p:nvSpPr>
        <p:spPr>
          <a:xfrm>
            <a:off x="755650" y="1988820"/>
            <a:ext cx="7119620" cy="1181735"/>
          </a:xfrm>
          <a:prstGeom prst="rect">
            <a:avLst/>
          </a:prstGeom>
          <a:noFill/>
          <a:ln w="9525">
            <a:noFill/>
          </a:ln>
        </p:spPr>
        <p:txBody>
          <a:bodyPr/>
          <a:p>
            <a:pPr marL="342900" indent="-342900">
              <a:lnSpc>
                <a:spcPct val="120000"/>
              </a:lnSpc>
            </a:pPr>
            <a:r>
              <a:rPr lang="zh-CN" altLang="en-US" b="1" dirty="0">
                <a:solidFill>
                  <a:schemeClr val="tx1"/>
                </a:solidFill>
                <a:latin typeface="微软雅黑" panose="020B0503020204020204" charset="-122"/>
                <a:ea typeface="微软雅黑" panose="020B0503020204020204" charset="-122"/>
                <a:cs typeface="微软雅黑" panose="020B0503020204020204" charset="-122"/>
              </a:rPr>
              <a:t>利用相间平衡</a:t>
            </a:r>
            <a:endParaRPr lang="zh-CN" altLang="en-US" b="1" dirty="0">
              <a:solidFill>
                <a:schemeClr val="tx1"/>
              </a:solidFill>
              <a:latin typeface="微软雅黑" panose="020B0503020204020204" charset="-122"/>
              <a:ea typeface="微软雅黑" panose="020B0503020204020204" charset="-122"/>
              <a:cs typeface="微软雅黑" panose="020B0503020204020204" charset="-122"/>
            </a:endParaRPr>
          </a:p>
          <a:p>
            <a:pPr marL="342900" indent="-342900">
              <a:lnSpc>
                <a:spcPct val="120000"/>
              </a:lnSpc>
              <a:buBlip>
                <a:blip r:embed="rId2"/>
              </a:buBlip>
            </a:pPr>
            <a:r>
              <a:rPr lang="zh-CN" altLang="en-US" b="1" dirty="0">
                <a:solidFill>
                  <a:schemeClr val="tx1"/>
                </a:solidFill>
                <a:latin typeface="微软雅黑" panose="020B0503020204020204" charset="-122"/>
                <a:ea typeface="微软雅黑" panose="020B0503020204020204" charset="-122"/>
                <a:cs typeface="微软雅黑" panose="020B0503020204020204" charset="-122"/>
              </a:rPr>
              <a:t>相平衡：在分离过程中形成新相</a:t>
            </a:r>
            <a:endParaRPr lang="zh-CN" altLang="en-US" b="1" dirty="0">
              <a:solidFill>
                <a:schemeClr val="tx1"/>
              </a:solidFill>
              <a:latin typeface="微软雅黑" panose="020B0503020204020204" charset="-122"/>
              <a:ea typeface="微软雅黑" panose="020B0503020204020204" charset="-122"/>
              <a:cs typeface="微软雅黑" panose="020B0503020204020204" charset="-122"/>
            </a:endParaRPr>
          </a:p>
          <a:p>
            <a:pPr marL="342900" indent="-342900">
              <a:lnSpc>
                <a:spcPct val="120000"/>
              </a:lnSpc>
              <a:buBlip>
                <a:blip r:embed="rId2"/>
              </a:buBlip>
            </a:pPr>
            <a:r>
              <a:rPr lang="zh-CN" altLang="en-US" b="1" dirty="0">
                <a:solidFill>
                  <a:schemeClr val="tx1"/>
                </a:solidFill>
                <a:latin typeface="微软雅黑" panose="020B0503020204020204" charset="-122"/>
                <a:ea typeface="微软雅黑" panose="020B0503020204020204" charset="-122"/>
                <a:cs typeface="微软雅黑" panose="020B0503020204020204" charset="-122"/>
              </a:rPr>
              <a:t>分布平衡：分离前引入第二相，溶质在两相中达到分布平衡</a:t>
            </a:r>
            <a:endParaRPr lang="zh-CN" altLang="en-US"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94213" name="文本框 94212"/>
          <p:cNvSpPr txBox="1"/>
          <p:nvPr/>
        </p:nvSpPr>
        <p:spPr>
          <a:xfrm>
            <a:off x="759460" y="4077335"/>
            <a:ext cx="7810500" cy="423545"/>
          </a:xfrm>
          <a:prstGeom prst="rect">
            <a:avLst/>
          </a:prstGeom>
          <a:noFill/>
          <a:ln w="9525">
            <a:noFill/>
          </a:ln>
        </p:spPr>
        <p:txBody>
          <a:bodyPr wrap="square">
            <a:spAutoFit/>
          </a:bodyPr>
          <a:p>
            <a:pPr>
              <a:lnSpc>
                <a:spcPct val="120000"/>
              </a:lnSpc>
              <a:spcBef>
                <a:spcPct val="50000"/>
              </a:spcBef>
            </a:pPr>
            <a:r>
              <a:rPr lang="zh-CN" altLang="en-US" sz="1800" b="1" dirty="0">
                <a:solidFill>
                  <a:schemeClr val="tx1"/>
                </a:solidFill>
                <a:latin typeface="微软雅黑" panose="020B0503020204020204" charset="-122"/>
                <a:ea typeface="微软雅黑" panose="020B0503020204020204" charset="-122"/>
                <a:cs typeface="微软雅黑" panose="020B0503020204020204" charset="-122"/>
              </a:rPr>
              <a:t>利用重力梯度、温度梯度、电位梯度等场中，各组分的移动速度差进行分离</a:t>
            </a:r>
            <a:endParaRPr lang="zh-CN" altLang="en-US" sz="18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94214" name="文本框 94213" descr="7b0a202020202262756c6c6574223a20227b5c2263617465676f727949645c223a31303030362c5c2274656d706c61746549645c223a32303233313438337d220a7d0a"/>
          <p:cNvSpPr txBox="1"/>
          <p:nvPr/>
        </p:nvSpPr>
        <p:spPr>
          <a:xfrm>
            <a:off x="827405" y="5516880"/>
            <a:ext cx="5074920" cy="1198880"/>
          </a:xfrm>
          <a:prstGeom prst="rect">
            <a:avLst/>
          </a:prstGeom>
          <a:noFill/>
          <a:ln w="9525">
            <a:noFill/>
          </a:ln>
        </p:spPr>
        <p:txBody>
          <a:bodyPr wrap="square">
            <a:spAutoFit/>
          </a:bodyPr>
          <a:p>
            <a:pPr>
              <a:spcBef>
                <a:spcPct val="50000"/>
              </a:spcBef>
              <a:buBlip>
                <a:blip r:embed="rId2"/>
              </a:buBlip>
            </a:pPr>
            <a:r>
              <a:rPr lang="en-US" altLang="zh-CN" sz="1800" b="1"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800" b="1" dirty="0">
                <a:solidFill>
                  <a:schemeClr val="tx1"/>
                </a:solidFill>
                <a:latin typeface="微软雅黑" panose="020B0503020204020204" charset="-122"/>
                <a:ea typeface="微软雅黑" panose="020B0503020204020204" charset="-122"/>
                <a:cs typeface="微软雅黑" panose="020B0503020204020204" charset="-122"/>
              </a:rPr>
              <a:t>化学反应，如水中重金属沉淀，离子交换反应</a:t>
            </a:r>
            <a:endParaRPr lang="zh-CN" altLang="en-US" sz="1800" b="1" dirty="0">
              <a:solidFill>
                <a:schemeClr val="tx1"/>
              </a:solidFill>
              <a:latin typeface="微软雅黑" panose="020B0503020204020204" charset="-122"/>
              <a:ea typeface="微软雅黑" panose="020B0503020204020204" charset="-122"/>
              <a:cs typeface="微软雅黑" panose="020B0503020204020204" charset="-122"/>
            </a:endParaRPr>
          </a:p>
          <a:p>
            <a:pPr>
              <a:spcBef>
                <a:spcPct val="50000"/>
              </a:spcBef>
              <a:buBlip>
                <a:blip r:embed="rId2"/>
              </a:buBlip>
            </a:pPr>
            <a:r>
              <a:rPr lang="en-US" altLang="zh-CN" sz="1800" b="1"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800" b="1" dirty="0">
                <a:solidFill>
                  <a:schemeClr val="tx1"/>
                </a:solidFill>
                <a:latin typeface="微软雅黑" panose="020B0503020204020204" charset="-122"/>
                <a:ea typeface="微软雅黑" panose="020B0503020204020204" charset="-122"/>
                <a:cs typeface="微软雅黑" panose="020B0503020204020204" charset="-122"/>
              </a:rPr>
              <a:t>电化学反应，如电沉积</a:t>
            </a:r>
            <a:endParaRPr lang="zh-CN" altLang="en-US" sz="1800" b="1" dirty="0">
              <a:solidFill>
                <a:schemeClr val="tx1"/>
              </a:solidFill>
              <a:latin typeface="微软雅黑" panose="020B0503020204020204" charset="-122"/>
              <a:ea typeface="微软雅黑" panose="020B0503020204020204" charset="-122"/>
              <a:cs typeface="微软雅黑" panose="020B0503020204020204" charset="-122"/>
            </a:endParaRPr>
          </a:p>
          <a:p>
            <a:pPr>
              <a:spcBef>
                <a:spcPct val="50000"/>
              </a:spcBef>
              <a:buBlip>
                <a:blip r:embed="rId2"/>
              </a:buBlip>
            </a:pPr>
            <a:r>
              <a:rPr lang="en-US" altLang="zh-CN" sz="1800" b="1"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1800" b="1" dirty="0">
                <a:solidFill>
                  <a:schemeClr val="tx1"/>
                </a:solidFill>
                <a:latin typeface="微软雅黑" panose="020B0503020204020204" charset="-122"/>
                <a:ea typeface="微软雅黑" panose="020B0503020204020204" charset="-122"/>
                <a:cs typeface="微软雅黑" panose="020B0503020204020204" charset="-122"/>
              </a:rPr>
              <a:t>生物反应，如</a:t>
            </a:r>
            <a:r>
              <a:rPr lang="en-US" altLang="zh-CN" sz="1800" b="1">
                <a:solidFill>
                  <a:schemeClr val="tx1"/>
                </a:solidFill>
                <a:latin typeface="微软雅黑" panose="020B0503020204020204" charset="-122"/>
                <a:ea typeface="微软雅黑" panose="020B0503020204020204" charset="-122"/>
                <a:cs typeface="微软雅黑" panose="020B0503020204020204" charset="-122"/>
              </a:rPr>
              <a:t>BOD</a:t>
            </a:r>
            <a:endParaRPr lang="en-US" altLang="zh-CN" sz="1800" b="1">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1269" name="TextBox 6"/>
          <p:cNvSpPr txBox="1"/>
          <p:nvPr/>
        </p:nvSpPr>
        <p:spPr>
          <a:xfrm>
            <a:off x="1331913" y="404813"/>
            <a:ext cx="3243262" cy="583565"/>
          </a:xfrm>
          <a:prstGeom prst="rect">
            <a:avLst/>
          </a:prstGeom>
          <a:noFill/>
          <a:ln w="9525">
            <a:noFill/>
          </a:ln>
        </p:spPr>
        <p:txBody>
          <a:bodyPr anchor="t">
            <a:spAutoFit/>
          </a:bodyPr>
          <a:p>
            <a:pPr>
              <a:buSzTx/>
            </a:pPr>
            <a:r>
              <a:rPr lang="en-US" altLang="zh-CN" sz="3200" dirty="0">
                <a:latin typeface="微软雅黑" panose="020B0503020204020204" charset="-122"/>
                <a:ea typeface="微软雅黑" panose="020B0503020204020204" charset="-122"/>
                <a:cs typeface="微软雅黑" panose="020B0503020204020204" charset="-122"/>
              </a:rPr>
              <a:t>1.3 </a:t>
            </a:r>
            <a:r>
              <a:rPr lang="zh-CN" altLang="en-US" sz="3200" dirty="0">
                <a:latin typeface="微软雅黑" panose="020B0503020204020204" charset="-122"/>
                <a:ea typeface="微软雅黑" panose="020B0503020204020204" charset="-122"/>
                <a:cs typeface="微软雅黑" panose="020B0503020204020204" charset="-122"/>
              </a:rPr>
              <a:t>分离方法</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矩形 1373185"/>
          <p:cNvSpPr/>
          <p:nvPr/>
        </p:nvSpPr>
        <p:spPr>
          <a:xfrm>
            <a:off x="276225" y="1068388"/>
            <a:ext cx="8351838" cy="706755"/>
          </a:xfrm>
          <a:prstGeom prst="rect">
            <a:avLst/>
          </a:prstGeom>
          <a:noFill/>
          <a:ln w="9525">
            <a:noFill/>
          </a:ln>
        </p:spPr>
        <p:txBody>
          <a:bodyPr anchor="t">
            <a:spAutoFit/>
          </a:bodyPr>
          <a:lstStyle/>
          <a:p>
            <a:pPr algn="just">
              <a:lnSpc>
                <a:spcPct val="125000"/>
              </a:lnSpc>
              <a:spcBef>
                <a:spcPct val="20000"/>
              </a:spcBef>
              <a:buSzTx/>
            </a:pPr>
            <a:r>
              <a:rPr lang="zh-CN" altLang="en-US" sz="3200" dirty="0">
                <a:solidFill>
                  <a:srgbClr val="FF3300"/>
                </a:solidFill>
                <a:latin typeface="微软雅黑" panose="020B0503020204020204" charset="-122"/>
                <a:ea typeface="微软雅黑" panose="020B0503020204020204" charset="-122"/>
                <a:cs typeface="微软雅黑" panose="020B0503020204020204" charset="-122"/>
              </a:rPr>
              <a:t>常用于分离的物质性质    </a:t>
            </a:r>
            <a:endParaRPr lang="zh-CN" altLang="en-US" sz="3200" dirty="0">
              <a:solidFill>
                <a:srgbClr val="FF3300"/>
              </a:solidFill>
              <a:latin typeface="微软雅黑" panose="020B0503020204020204" charset="-122"/>
              <a:ea typeface="微软雅黑" panose="020B0503020204020204" charset="-122"/>
              <a:cs typeface="微软雅黑" panose="020B0503020204020204" charset="-122"/>
            </a:endParaRPr>
          </a:p>
        </p:txBody>
      </p:sp>
      <p:graphicFrame>
        <p:nvGraphicFramePr>
          <p:cNvPr id="1373190" name="内容占位符 1373189"/>
          <p:cNvGraphicFramePr>
            <a:graphicFrameLocks noGrp="1"/>
          </p:cNvGraphicFramePr>
          <p:nvPr>
            <p:ph idx="4294967295"/>
          </p:nvPr>
        </p:nvGraphicFramePr>
        <p:xfrm>
          <a:off x="276225" y="1847850"/>
          <a:ext cx="8543925" cy="4746625"/>
        </p:xfrm>
        <a:graphic>
          <a:graphicData uri="http://schemas.openxmlformats.org/drawingml/2006/table">
            <a:tbl>
              <a:tblPr/>
              <a:tblGrid>
                <a:gridCol w="1297305"/>
                <a:gridCol w="1439545"/>
                <a:gridCol w="5807075"/>
              </a:tblGrid>
              <a:tr h="459802">
                <a:tc rowSpan="4">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zh-CN" altLang="en-US" sz="2000" dirty="0">
                          <a:latin typeface="黑体" panose="02010609060101010101" pitchFamily="49" charset="-122"/>
                          <a:ea typeface="黑体" panose="02010609060101010101" pitchFamily="49" charset="-122"/>
                        </a:rPr>
                        <a:t>物理</a:t>
                      </a:r>
                      <a:endParaRPr lang="zh-CN" altLang="en-US" sz="2000" dirty="0">
                        <a:latin typeface="黑体" panose="02010609060101010101" pitchFamily="49" charset="-122"/>
                        <a:ea typeface="黑体" panose="02010609060101010101" pitchFamily="49" charset="-122"/>
                      </a:endParaRPr>
                    </a:p>
                  </a:txBody>
                  <a:tcPr marT="45726" marB="45726"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zh-CN" altLang="en-US" sz="2000" dirty="0">
                          <a:latin typeface="黑体" panose="02010609060101010101" pitchFamily="49" charset="-122"/>
                          <a:ea typeface="黑体" panose="02010609060101010101" pitchFamily="49" charset="-122"/>
                        </a:rPr>
                        <a:t>力学</a:t>
                      </a:r>
                      <a:endParaRPr lang="zh-CN" altLang="en-US" sz="2000" dirty="0">
                        <a:latin typeface="黑体" panose="02010609060101010101" pitchFamily="49" charset="-122"/>
                        <a:ea typeface="黑体" panose="02010609060101010101" pitchFamily="49" charset="-122"/>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fontAlgn="ctr">
                        <a:spcBef>
                          <a:spcPct val="0"/>
                        </a:spcBef>
                        <a:buNone/>
                      </a:pPr>
                      <a:r>
                        <a:rPr lang="zh-CN" altLang="en-US" sz="2000" dirty="0">
                          <a:latin typeface="黑体" panose="02010609060101010101" pitchFamily="49" charset="-122"/>
                          <a:ea typeface="黑体" panose="02010609060101010101" pitchFamily="49" charset="-122"/>
                        </a:rPr>
                        <a:t>密度、摩擦因素、表面张力、质量、尺寸</a:t>
                      </a:r>
                      <a:endParaRPr lang="zh-CN" altLang="en-US" sz="2000" dirty="0">
                        <a:latin typeface="黑体" panose="02010609060101010101" pitchFamily="49" charset="-122"/>
                        <a:ea typeface="黑体" panose="02010609060101010101" pitchFamily="49" charset="-122"/>
                      </a:endParaRPr>
                    </a:p>
                  </a:txBody>
                  <a:tcPr marT="45726" marB="45726"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823070">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zh-CN" altLang="en-US" sz="2000" dirty="0">
                          <a:latin typeface="黑体" panose="02010609060101010101" pitchFamily="49" charset="-122"/>
                          <a:ea typeface="黑体" panose="02010609060101010101" pitchFamily="49" charset="-122"/>
                        </a:rPr>
                        <a:t>热力学</a:t>
                      </a:r>
                      <a:endParaRPr lang="zh-CN" altLang="en-US" sz="2000" dirty="0">
                        <a:latin typeface="黑体" panose="02010609060101010101" pitchFamily="49" charset="-122"/>
                        <a:ea typeface="黑体" panose="02010609060101010101" pitchFamily="49" charset="-122"/>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fontAlgn="ctr">
                        <a:spcBef>
                          <a:spcPct val="0"/>
                        </a:spcBef>
                        <a:buNone/>
                      </a:pPr>
                      <a:r>
                        <a:rPr lang="zh-CN" altLang="en-US" sz="2000" dirty="0">
                          <a:latin typeface="黑体" panose="02010609060101010101" pitchFamily="49" charset="-122"/>
                          <a:ea typeface="黑体" panose="02010609060101010101" pitchFamily="49" charset="-122"/>
                        </a:rPr>
                        <a:t>熔点、沸点、蒸气压、溶解度、分配系数、吸附</a:t>
                      </a:r>
                      <a:endParaRPr lang="zh-CN" altLang="en-US" sz="2000" dirty="0">
                        <a:latin typeface="黑体" panose="02010609060101010101" pitchFamily="49" charset="-122"/>
                        <a:ea typeface="黑体" panose="02010609060101010101" pitchFamily="49" charset="-122"/>
                      </a:endParaRPr>
                    </a:p>
                  </a:txBody>
                  <a:tcPr marT="45726" marB="45726"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823070">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zh-CN" altLang="en-US" sz="2000" dirty="0">
                          <a:latin typeface="黑体" panose="02010609060101010101" pitchFamily="49" charset="-122"/>
                          <a:ea typeface="黑体" panose="02010609060101010101" pitchFamily="49" charset="-122"/>
                        </a:rPr>
                        <a:t>电磁</a:t>
                      </a:r>
                      <a:endParaRPr lang="zh-CN" altLang="en-US" sz="2000" dirty="0">
                        <a:latin typeface="黑体" panose="02010609060101010101" pitchFamily="49" charset="-122"/>
                        <a:ea typeface="黑体" panose="02010609060101010101" pitchFamily="49" charset="-122"/>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fontAlgn="ctr">
                        <a:spcBef>
                          <a:spcPct val="0"/>
                        </a:spcBef>
                        <a:buNone/>
                      </a:pPr>
                      <a:r>
                        <a:rPr lang="zh-CN" altLang="en-US" sz="2000" dirty="0">
                          <a:latin typeface="黑体" panose="02010609060101010101" pitchFamily="49" charset="-122"/>
                          <a:ea typeface="黑体" panose="02010609060101010101" pitchFamily="49" charset="-122"/>
                        </a:rPr>
                        <a:t>电导率、介电常数、迁移率、电荷、淌度、磁化率</a:t>
                      </a:r>
                      <a:endParaRPr lang="zh-CN" altLang="en-US" sz="2000" dirty="0">
                        <a:latin typeface="黑体" panose="02010609060101010101" pitchFamily="49" charset="-122"/>
                        <a:ea typeface="黑体" panose="02010609060101010101" pitchFamily="49" charset="-122"/>
                      </a:endParaRPr>
                    </a:p>
                  </a:txBody>
                  <a:tcPr marT="45726" marB="45726"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97907">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zh-CN" altLang="en-US" sz="2000" dirty="0">
                          <a:latin typeface="黑体" panose="02010609060101010101" pitchFamily="49" charset="-122"/>
                          <a:ea typeface="黑体" panose="02010609060101010101" pitchFamily="49" charset="-122"/>
                        </a:rPr>
                        <a:t>输送</a:t>
                      </a:r>
                      <a:endParaRPr lang="zh-CN" altLang="en-US" sz="2000" dirty="0">
                        <a:latin typeface="黑体" panose="02010609060101010101" pitchFamily="49" charset="-122"/>
                        <a:ea typeface="黑体" panose="02010609060101010101" pitchFamily="49" charset="-122"/>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fontAlgn="ctr">
                        <a:spcBef>
                          <a:spcPct val="0"/>
                        </a:spcBef>
                        <a:buNone/>
                      </a:pPr>
                      <a:r>
                        <a:rPr lang="zh-CN" altLang="en-US" sz="2000" dirty="0">
                          <a:latin typeface="黑体" panose="02010609060101010101" pitchFamily="49" charset="-122"/>
                          <a:ea typeface="黑体" panose="02010609060101010101" pitchFamily="49" charset="-122"/>
                        </a:rPr>
                        <a:t>扩散系数、分子飞行速度</a:t>
                      </a:r>
                      <a:endParaRPr lang="zh-CN" altLang="en-US" sz="2000" dirty="0">
                        <a:latin typeface="黑体" panose="02010609060101010101" pitchFamily="49" charset="-122"/>
                        <a:ea typeface="黑体" panose="02010609060101010101" pitchFamily="49" charset="-122"/>
                      </a:endParaRPr>
                    </a:p>
                  </a:txBody>
                  <a:tcPr marT="45726" marB="45726"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823070">
                <a:tc rowSpan="2">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zh-CN" altLang="en-US" sz="2000" dirty="0">
                          <a:latin typeface="黑体" panose="02010609060101010101" pitchFamily="49" charset="-122"/>
                          <a:ea typeface="黑体" panose="02010609060101010101" pitchFamily="49" charset="-122"/>
                        </a:rPr>
                        <a:t>化学</a:t>
                      </a:r>
                      <a:endParaRPr lang="zh-CN" altLang="en-US" sz="2000" dirty="0">
                        <a:latin typeface="黑体" panose="02010609060101010101" pitchFamily="49" charset="-122"/>
                        <a:ea typeface="黑体" panose="02010609060101010101" pitchFamily="49" charset="-122"/>
                      </a:endParaRPr>
                    </a:p>
                  </a:txBody>
                  <a:tcPr marT="45726" marB="45726"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zh-CN" altLang="en-US" sz="2000" dirty="0">
                          <a:latin typeface="黑体" panose="02010609060101010101" pitchFamily="49" charset="-122"/>
                          <a:ea typeface="黑体" panose="02010609060101010101" pitchFamily="49" charset="-122"/>
                        </a:rPr>
                        <a:t>热力学</a:t>
                      </a:r>
                      <a:endParaRPr lang="zh-CN" altLang="en-US" sz="2000" dirty="0">
                        <a:latin typeface="黑体" panose="02010609060101010101" pitchFamily="49" charset="-122"/>
                        <a:ea typeface="黑体" panose="02010609060101010101" pitchFamily="49" charset="-122"/>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fontAlgn="ctr">
                        <a:spcBef>
                          <a:spcPct val="0"/>
                        </a:spcBef>
                        <a:buNone/>
                      </a:pPr>
                      <a:r>
                        <a:rPr lang="zh-CN" altLang="en-US" sz="2000" dirty="0">
                          <a:latin typeface="黑体" panose="02010609060101010101" pitchFamily="49" charset="-122"/>
                          <a:ea typeface="黑体" panose="02010609060101010101" pitchFamily="49" charset="-122"/>
                        </a:rPr>
                        <a:t>反应平衡常数、化学吸附平衡常数、离解常数、电离电势</a:t>
                      </a:r>
                      <a:endParaRPr lang="zh-CN" altLang="en-US" sz="2000" dirty="0">
                        <a:latin typeface="黑体" panose="02010609060101010101" pitchFamily="49" charset="-122"/>
                        <a:ea typeface="黑体" panose="02010609060101010101" pitchFamily="49" charset="-122"/>
                      </a:endParaRPr>
                    </a:p>
                  </a:txBody>
                  <a:tcPr marT="45726" marB="45726"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96636">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zh-CN" altLang="en-US" sz="2000" dirty="0">
                          <a:latin typeface="黑体" panose="02010609060101010101" pitchFamily="49" charset="-122"/>
                          <a:ea typeface="黑体" panose="02010609060101010101" pitchFamily="49" charset="-122"/>
                        </a:rPr>
                        <a:t>反应速率</a:t>
                      </a:r>
                      <a:endParaRPr lang="zh-CN" altLang="en-US" sz="2000" dirty="0">
                        <a:latin typeface="黑体" panose="02010609060101010101" pitchFamily="49" charset="-122"/>
                        <a:ea typeface="黑体" panose="02010609060101010101" pitchFamily="49" charset="-122"/>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fontAlgn="ctr">
                        <a:spcBef>
                          <a:spcPct val="0"/>
                        </a:spcBef>
                        <a:buNone/>
                      </a:pPr>
                      <a:r>
                        <a:rPr lang="zh-CN" altLang="en-US" sz="2000" dirty="0">
                          <a:latin typeface="黑体" panose="02010609060101010101" pitchFamily="49" charset="-122"/>
                          <a:ea typeface="黑体" panose="02010609060101010101" pitchFamily="49" charset="-122"/>
                        </a:rPr>
                        <a:t>反应速率常数</a:t>
                      </a:r>
                      <a:endParaRPr lang="zh-CN" altLang="en-US" sz="2000" dirty="0">
                        <a:latin typeface="黑体" panose="02010609060101010101" pitchFamily="49" charset="-122"/>
                        <a:ea typeface="黑体" panose="02010609060101010101" pitchFamily="49" charset="-122"/>
                      </a:endParaRPr>
                    </a:p>
                  </a:txBody>
                  <a:tcPr marT="45726" marB="45726"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823070">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r>
                        <a:rPr lang="zh-CN" altLang="en-US" sz="2000" dirty="0">
                          <a:latin typeface="黑体" panose="02010609060101010101" pitchFamily="49" charset="-122"/>
                          <a:ea typeface="黑体" panose="02010609060101010101" pitchFamily="49" charset="-122"/>
                        </a:rPr>
                        <a:t>生物学</a:t>
                      </a:r>
                      <a:endParaRPr lang="zh-CN" altLang="en-US" sz="2000" dirty="0">
                        <a:latin typeface="黑体" panose="02010609060101010101" pitchFamily="49" charset="-122"/>
                        <a:ea typeface="黑体" panose="02010609060101010101" pitchFamily="49" charset="-122"/>
                      </a:endParaRPr>
                    </a:p>
                  </a:txBody>
                  <a:tcPr marT="45726" marB="45726"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fontAlgn="ctr">
                        <a:spcBef>
                          <a:spcPct val="0"/>
                        </a:spcBef>
                        <a:buNone/>
                      </a:pPr>
                      <a:endParaRPr lang="zh-CN" altLang="en-US" sz="2000" dirty="0">
                        <a:latin typeface="黑体" panose="02010609060101010101" pitchFamily="49" charset="-122"/>
                        <a:ea typeface="黑体" panose="02010609060101010101" pitchFamily="49" charset="-122"/>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fontAlgn="ctr">
                        <a:spcBef>
                          <a:spcPct val="0"/>
                        </a:spcBef>
                        <a:buNone/>
                      </a:pPr>
                      <a:r>
                        <a:rPr lang="zh-CN" altLang="en-US" sz="2000" dirty="0">
                          <a:latin typeface="黑体" panose="02010609060101010101" pitchFamily="49" charset="-122"/>
                          <a:ea typeface="黑体" panose="02010609060101010101" pitchFamily="49" charset="-122"/>
                        </a:rPr>
                        <a:t>生物亲和力、生物吸附平衡、生物学反应速率常数</a:t>
                      </a:r>
                      <a:endParaRPr lang="zh-CN" altLang="en-US" sz="2000" dirty="0">
                        <a:latin typeface="黑体" panose="02010609060101010101" pitchFamily="49" charset="-122"/>
                        <a:ea typeface="黑体" panose="02010609060101010101" pitchFamily="49" charset="-122"/>
                      </a:endParaRPr>
                    </a:p>
                  </a:txBody>
                  <a:tcPr marT="45726" marB="45726"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13344" name="灯片编号占位符 1"/>
          <p:cNvSpPr>
            <a:spLocks noGrp="1"/>
          </p:cNvSpPr>
          <p:nvPr>
            <p:ph type="sldNum" sz="quarter" idx="11"/>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5pPr>
          </a:lstStyle>
          <a:p>
            <a:pPr lvl="0" algn="r">
              <a:buSzTx/>
            </a:pPr>
            <a:fld id="{9A0DB2DC-4C9A-4742-B13C-FB6460FD3503}" type="slidenum">
              <a:rPr lang="zh-CN" altLang="en-US" sz="1000" b="0" dirty="0">
                <a:ea typeface="宋体" panose="02010600030101010101" pitchFamily="2" charset="-122"/>
              </a:rPr>
            </a:fld>
            <a:endParaRPr lang="zh-CN" altLang="en-US" sz="1000" b="0" dirty="0">
              <a:latin typeface="Times New Roman" panose="02020603050405020304" pitchFamily="18" charset="0"/>
              <a:ea typeface="宋体" panose="02010600030101010101" pitchFamily="2" charset="-122"/>
            </a:endParaRPr>
          </a:p>
        </p:txBody>
      </p:sp>
      <p:sp>
        <p:nvSpPr>
          <p:cNvPr id="13345" name="TextBox 4"/>
          <p:cNvSpPr txBox="1"/>
          <p:nvPr/>
        </p:nvSpPr>
        <p:spPr>
          <a:xfrm>
            <a:off x="1331913" y="404813"/>
            <a:ext cx="3243262" cy="583565"/>
          </a:xfrm>
          <a:prstGeom prst="rect">
            <a:avLst/>
          </a:prstGeom>
          <a:noFill/>
          <a:ln w="9525">
            <a:noFill/>
          </a:ln>
        </p:spPr>
        <p:txBody>
          <a:bodyPr anchor="t">
            <a:spAutoFit/>
          </a:bodyPr>
          <a:lstStyle/>
          <a:p>
            <a:pPr>
              <a:buSzTx/>
            </a:pPr>
            <a:r>
              <a:rPr lang="en-US" altLang="zh-CN" sz="3200" dirty="0">
                <a:latin typeface="微软雅黑" panose="020B0503020204020204" charset="-122"/>
                <a:ea typeface="微软雅黑" panose="020B0503020204020204" charset="-122"/>
                <a:cs typeface="微软雅黑" panose="020B0503020204020204" charset="-122"/>
              </a:rPr>
              <a:t>1.3 </a:t>
            </a:r>
            <a:r>
              <a:rPr lang="zh-CN" altLang="en-US" sz="3200" dirty="0">
                <a:latin typeface="微软雅黑" panose="020B0503020204020204" charset="-122"/>
                <a:ea typeface="微软雅黑" panose="020B0503020204020204" charset="-122"/>
                <a:cs typeface="微软雅黑" panose="020B0503020204020204" charset="-122"/>
              </a:rPr>
              <a:t>分离方法</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607" name="Group 79"/>
          <p:cNvGraphicFramePr>
            <a:graphicFrameLocks noGrp="1"/>
          </p:cNvGraphicFramePr>
          <p:nvPr>
            <p:ph/>
          </p:nvPr>
        </p:nvGraphicFramePr>
        <p:xfrm>
          <a:off x="457200" y="1453833"/>
          <a:ext cx="8229600" cy="5454581"/>
        </p:xfrm>
        <a:graphic>
          <a:graphicData uri="http://schemas.openxmlformats.org/drawingml/2006/table">
            <a:tbl>
              <a:tblPr/>
              <a:tblGrid>
                <a:gridCol w="2674700"/>
                <a:gridCol w="5554900"/>
              </a:tblGrid>
              <a:tr h="596900">
                <a:tc>
                  <a:txBody>
                    <a:bodyPr/>
                    <a:lstStyle/>
                    <a:p>
                      <a:pPr marL="0" marR="0" lvl="0" indent="0" algn="ctr" defTabSz="914400" rtl="0" eaLnBrk="1" fontAlgn="base" latinLnBrk="0" hangingPunct="1">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dirty="0" smtClean="0">
                          <a:ln>
                            <a:noFill/>
                          </a:ln>
                          <a:solidFill>
                            <a:srgbClr val="FF0000"/>
                          </a:solidFill>
                          <a:effectLst/>
                          <a:latin typeface="+mj-ea"/>
                          <a:ea typeface="+mj-ea"/>
                        </a:rPr>
                        <a:t>分离原理</a:t>
                      </a:r>
                      <a:endParaRPr kumimoji="0" lang="zh-CN" altLang="en-US" sz="2000" b="1" i="0" u="none" strike="noStrike" cap="none" normalizeH="0" baseline="0" dirty="0" smtClean="0">
                        <a:ln>
                          <a:noFill/>
                        </a:ln>
                        <a:solidFill>
                          <a:srgbClr val="FF0000"/>
                        </a:solidFill>
                        <a:effectLst/>
                        <a:latin typeface="+mj-ea"/>
                        <a:ea typeface="+mj-ea"/>
                      </a:endParaRPr>
                    </a:p>
                  </a:txBody>
                  <a:tcPr marT="45725" marB="4572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smtClean="0">
                          <a:ln>
                            <a:noFill/>
                          </a:ln>
                          <a:solidFill>
                            <a:srgbClr val="FF0000"/>
                          </a:solidFill>
                          <a:effectLst/>
                          <a:latin typeface="+mj-ea"/>
                          <a:ea typeface="+mj-ea"/>
                        </a:rPr>
                        <a:t>方法或所用试剂</a:t>
                      </a:r>
                      <a:endParaRPr kumimoji="0" lang="zh-CN" altLang="en-US" sz="2000" b="1" i="0" u="none" strike="noStrike" cap="none" normalizeH="0" baseline="0" smtClean="0">
                        <a:ln>
                          <a:noFill/>
                        </a:ln>
                        <a:solidFill>
                          <a:srgbClr val="FF0000"/>
                        </a:solidFill>
                        <a:effectLst/>
                        <a:latin typeface="+mj-ea"/>
                        <a:ea typeface="+mj-ea"/>
                      </a:endParaRPr>
                    </a:p>
                  </a:txBody>
                  <a:tcPr marT="45725" marB="4572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739861">
                <a:tc>
                  <a:txBody>
                    <a:bodyPr/>
                    <a:lstStyle/>
                    <a:p>
                      <a:pPr marL="0" marR="0" lvl="0" indent="0" algn="ctr" defTabSz="914400" rtl="0" eaLnBrk="1" fontAlgn="base" latinLnBrk="0" hangingPunct="1">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mj-ea"/>
                          <a:ea typeface="+mj-ea"/>
                        </a:rPr>
                        <a:t>分子大小与几何形状（或电荷）</a:t>
                      </a:r>
                      <a:endParaRPr kumimoji="0" lang="zh-CN" altLang="en-US" sz="2000" b="1" i="0" u="none" strike="noStrike" cap="none" normalizeH="0" baseline="0" smtClean="0">
                        <a:ln>
                          <a:noFill/>
                        </a:ln>
                        <a:solidFill>
                          <a:schemeClr val="tx1"/>
                        </a:solidFill>
                        <a:effectLst/>
                        <a:latin typeface="+mj-ea"/>
                        <a:ea typeface="+mj-ea"/>
                      </a:endParaRPr>
                    </a:p>
                  </a:txBody>
                  <a:tcPr marT="45725" marB="4572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mj-ea"/>
                          <a:ea typeface="+mj-ea"/>
                        </a:rPr>
                        <a:t>分子筛，凝胶渗透色谱，气体扩散，膜分离，包留，电泳</a:t>
                      </a:r>
                      <a:endParaRPr kumimoji="0" lang="zh-CN" altLang="en-US" sz="2000" b="1" i="0" u="none" strike="noStrike" cap="none" normalizeH="0" baseline="0" smtClean="0">
                        <a:ln>
                          <a:noFill/>
                        </a:ln>
                        <a:solidFill>
                          <a:schemeClr val="tx1"/>
                        </a:solidFill>
                        <a:effectLst/>
                        <a:latin typeface="+mj-ea"/>
                        <a:ea typeface="+mj-ea"/>
                      </a:endParaRPr>
                    </a:p>
                  </a:txBody>
                  <a:tcPr marT="45725" marB="4572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711283">
                <a:tc>
                  <a:txBody>
                    <a:bodyPr/>
                    <a:lstStyle/>
                    <a:p>
                      <a:pPr marL="0" marR="0" lvl="0" indent="0" algn="ctr" defTabSz="914400" rtl="0" eaLnBrk="1" fontAlgn="base" latinLnBrk="0" hangingPunct="1">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mj-ea"/>
                          <a:ea typeface="+mj-ea"/>
                          <a:cs typeface="+mj-ea"/>
                        </a:rPr>
                        <a:t>表面活性 </a:t>
                      </a:r>
                      <a:endParaRPr kumimoji="0" lang="zh-CN" altLang="en-US" sz="2000" b="1" i="0" u="none" strike="noStrike" cap="none" normalizeH="0" baseline="0" smtClean="0">
                        <a:ln>
                          <a:noFill/>
                        </a:ln>
                        <a:solidFill>
                          <a:schemeClr val="tx1"/>
                        </a:solidFill>
                        <a:effectLst/>
                        <a:latin typeface="+mj-ea"/>
                        <a:ea typeface="+mj-ea"/>
                        <a:cs typeface="+mj-ea"/>
                      </a:endParaRPr>
                    </a:p>
                  </a:txBody>
                  <a:tcPr marT="45725" marB="4572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mj-ea"/>
                          <a:ea typeface="+mj-ea"/>
                        </a:rPr>
                        <a:t>浮选，吸附色谱，气固色谱，高效液相色谱，活性炭吸附，纤维素吸附等</a:t>
                      </a:r>
                      <a:endParaRPr kumimoji="0" lang="zh-CN" altLang="en-US" sz="2000" b="1" i="0" u="none" strike="noStrike" cap="none" normalizeH="0" baseline="0" smtClean="0">
                        <a:ln>
                          <a:noFill/>
                        </a:ln>
                        <a:solidFill>
                          <a:schemeClr val="tx1"/>
                        </a:solidFill>
                        <a:effectLst/>
                        <a:latin typeface="+mj-ea"/>
                        <a:ea typeface="+mj-ea"/>
                      </a:endParaRPr>
                    </a:p>
                  </a:txBody>
                  <a:tcPr marT="45725" marB="4572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709695">
                <a:tc>
                  <a:txBody>
                    <a:bodyPr/>
                    <a:lstStyle/>
                    <a:p>
                      <a:pPr marL="0" marR="0" lvl="0" indent="0" algn="ctr" defTabSz="914400" rtl="0" eaLnBrk="1" fontAlgn="base" latinLnBrk="0" hangingPunct="1">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mj-ea"/>
                          <a:ea typeface="+mj-ea"/>
                        </a:rPr>
                        <a:t>挥发性</a:t>
                      </a:r>
                      <a:endParaRPr kumimoji="0" lang="zh-CN" altLang="en-US" sz="2000" b="1" i="0" u="none" strike="noStrike" cap="none" normalizeH="0" baseline="0" smtClean="0">
                        <a:ln>
                          <a:noFill/>
                        </a:ln>
                        <a:solidFill>
                          <a:schemeClr val="tx1"/>
                        </a:solidFill>
                        <a:effectLst/>
                        <a:latin typeface="+mj-ea"/>
                        <a:ea typeface="+mj-ea"/>
                      </a:endParaRPr>
                    </a:p>
                  </a:txBody>
                  <a:tcPr marT="45725" marB="4572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mj-ea"/>
                          <a:ea typeface="+mj-ea"/>
                        </a:rPr>
                        <a:t>蒸馏与挥发，升华，冷冻干燥，有机物灰化</a:t>
                      </a:r>
                      <a:endParaRPr kumimoji="0" lang="zh-CN" altLang="en-US" sz="2000" b="1" i="0" u="none" strike="noStrike" cap="none" normalizeH="0" baseline="0" smtClean="0">
                        <a:ln>
                          <a:noFill/>
                        </a:ln>
                        <a:solidFill>
                          <a:schemeClr val="tx1"/>
                        </a:solidFill>
                        <a:effectLst/>
                        <a:latin typeface="+mj-ea"/>
                        <a:ea typeface="+mj-ea"/>
                      </a:endParaRPr>
                    </a:p>
                  </a:txBody>
                  <a:tcPr marT="45725" marB="4572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43013">
                <a:tc>
                  <a:txBody>
                    <a:bodyPr/>
                    <a:lstStyle/>
                    <a:p>
                      <a:pPr marL="0" marR="0" lvl="0" indent="0" algn="ctr" defTabSz="914400" rtl="0" eaLnBrk="1" fontAlgn="base" latinLnBrk="0" hangingPunct="1">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mj-ea"/>
                          <a:ea typeface="+mj-ea"/>
                        </a:rPr>
                        <a:t>溶解度</a:t>
                      </a:r>
                      <a:endParaRPr kumimoji="0" lang="zh-CN" altLang="en-US" sz="2000" b="1" i="0" u="none" strike="noStrike" cap="none" normalizeH="0" baseline="0" smtClean="0">
                        <a:ln>
                          <a:noFill/>
                        </a:ln>
                        <a:solidFill>
                          <a:schemeClr val="tx1"/>
                        </a:solidFill>
                        <a:effectLst/>
                        <a:latin typeface="+mj-ea"/>
                        <a:ea typeface="+mj-ea"/>
                      </a:endParaRPr>
                    </a:p>
                  </a:txBody>
                  <a:tcPr marT="45725" marB="4572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mj-ea"/>
                          <a:ea typeface="+mj-ea"/>
                        </a:rPr>
                        <a:t>沉淀，选择溶解等</a:t>
                      </a:r>
                      <a:endParaRPr kumimoji="0" lang="zh-CN" altLang="en-US" sz="2000" b="1" i="0" u="none" strike="noStrike" cap="none" normalizeH="0" baseline="0" smtClean="0">
                        <a:ln>
                          <a:noFill/>
                        </a:ln>
                        <a:solidFill>
                          <a:schemeClr val="tx1"/>
                        </a:solidFill>
                        <a:effectLst/>
                        <a:latin typeface="+mj-ea"/>
                        <a:ea typeface="+mj-ea"/>
                      </a:endParaRPr>
                    </a:p>
                  </a:txBody>
                  <a:tcPr marT="45725" marB="4572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709695">
                <a:tc>
                  <a:txBody>
                    <a:bodyPr/>
                    <a:lstStyle/>
                    <a:p>
                      <a:pPr marL="0" marR="0" lvl="0" indent="0" algn="ctr" defTabSz="914400" rtl="0" eaLnBrk="1" fontAlgn="base" latinLnBrk="0" hangingPunct="1">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mj-ea"/>
                          <a:ea typeface="+mj-ea"/>
                        </a:rPr>
                        <a:t>分配平衡</a:t>
                      </a:r>
                      <a:endParaRPr kumimoji="0" lang="zh-CN" altLang="en-US" sz="2000" b="1" i="0" u="none" strike="noStrike" cap="none" normalizeH="0" baseline="0" smtClean="0">
                        <a:ln>
                          <a:noFill/>
                        </a:ln>
                        <a:solidFill>
                          <a:schemeClr val="tx1"/>
                        </a:solidFill>
                        <a:effectLst/>
                        <a:latin typeface="+mj-ea"/>
                        <a:ea typeface="+mj-ea"/>
                      </a:endParaRPr>
                    </a:p>
                  </a:txBody>
                  <a:tcPr marT="45725" marB="4572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mj-ea"/>
                          <a:ea typeface="+mj-ea"/>
                        </a:rPr>
                        <a:t>溶剂萃取，固液萃取，分配色谱，纸色谱，薄层色谱</a:t>
                      </a:r>
                      <a:endParaRPr kumimoji="0" lang="zh-CN" altLang="en-US" sz="2000" b="1" i="0" u="none" strike="noStrike" cap="none" normalizeH="0" baseline="0" smtClean="0">
                        <a:ln>
                          <a:noFill/>
                        </a:ln>
                        <a:solidFill>
                          <a:schemeClr val="tx1"/>
                        </a:solidFill>
                        <a:effectLst/>
                        <a:latin typeface="+mj-ea"/>
                        <a:ea typeface="+mj-ea"/>
                      </a:endParaRPr>
                    </a:p>
                  </a:txBody>
                  <a:tcPr marT="45725" marB="4572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43013">
                <a:tc>
                  <a:txBody>
                    <a:bodyPr/>
                    <a:lstStyle/>
                    <a:p>
                      <a:pPr marL="0" marR="0" lvl="0" indent="0" algn="ctr" defTabSz="914400" rtl="0" eaLnBrk="1" fontAlgn="base" latinLnBrk="0" hangingPunct="1">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mj-ea"/>
                          <a:ea typeface="+mj-ea"/>
                        </a:rPr>
                        <a:t>离子交换平衡</a:t>
                      </a:r>
                      <a:endParaRPr kumimoji="0" lang="zh-CN" altLang="en-US" sz="2000" b="1" i="0" u="none" strike="noStrike" cap="none" normalizeH="0" baseline="0" smtClean="0">
                        <a:ln>
                          <a:noFill/>
                        </a:ln>
                        <a:solidFill>
                          <a:schemeClr val="tx1"/>
                        </a:solidFill>
                        <a:effectLst/>
                        <a:latin typeface="+mj-ea"/>
                        <a:ea typeface="+mj-ea"/>
                      </a:endParaRPr>
                    </a:p>
                  </a:txBody>
                  <a:tcPr marT="45725" marB="4572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smtClean="0">
                          <a:ln>
                            <a:noFill/>
                          </a:ln>
                          <a:solidFill>
                            <a:schemeClr val="tx1"/>
                          </a:solidFill>
                          <a:effectLst/>
                          <a:latin typeface="+mj-ea"/>
                          <a:ea typeface="+mj-ea"/>
                        </a:rPr>
                        <a:t>离子交换分离法</a:t>
                      </a:r>
                      <a:endParaRPr kumimoji="0" lang="zh-CN" altLang="en-US" sz="2000" b="1" i="0" u="none" strike="noStrike" cap="none" normalizeH="0" baseline="0" smtClean="0">
                        <a:ln>
                          <a:noFill/>
                        </a:ln>
                        <a:solidFill>
                          <a:schemeClr val="tx1"/>
                        </a:solidFill>
                        <a:effectLst/>
                        <a:latin typeface="+mj-ea"/>
                        <a:ea typeface="+mj-ea"/>
                      </a:endParaRPr>
                    </a:p>
                  </a:txBody>
                  <a:tcPr marT="45725" marB="4572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701121">
                <a:tc>
                  <a:txBody>
                    <a:bodyPr/>
                    <a:lstStyle/>
                    <a:p>
                      <a:pPr marL="0" marR="0" lvl="0" indent="0" algn="ctr" defTabSz="914400" rtl="0" eaLnBrk="1" fontAlgn="base" latinLnBrk="0" hangingPunct="1">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dirty="0" smtClean="0">
                          <a:ln>
                            <a:noFill/>
                          </a:ln>
                          <a:solidFill>
                            <a:schemeClr val="tx1"/>
                          </a:solidFill>
                          <a:effectLst/>
                          <a:latin typeface="+mj-ea"/>
                          <a:ea typeface="+mj-ea"/>
                        </a:rPr>
                        <a:t>离子在溶液中的性质</a:t>
                      </a:r>
                      <a:endParaRPr kumimoji="0" lang="zh-CN" altLang="en-US" sz="2000" b="1" i="0" u="none" strike="noStrike" cap="none" normalizeH="0" baseline="0" dirty="0" smtClean="0">
                        <a:ln>
                          <a:noFill/>
                        </a:ln>
                        <a:solidFill>
                          <a:schemeClr val="tx1"/>
                        </a:solidFill>
                        <a:effectLst/>
                        <a:latin typeface="+mj-ea"/>
                        <a:ea typeface="+mj-ea"/>
                      </a:endParaRPr>
                    </a:p>
                  </a:txBody>
                  <a:tcPr marT="45725" marB="4572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tx2"/>
                        </a:buClr>
                        <a:buSzPct val="70000"/>
                        <a:buFont typeface="Wingdings" panose="05000000000000000000" pitchFamily="2" charset="2"/>
                        <a:buNone/>
                      </a:pPr>
                      <a:r>
                        <a:rPr kumimoji="0" lang="zh-CN" altLang="en-US" sz="2000" b="1" i="0" u="none" strike="noStrike" cap="none" normalizeH="0" baseline="0" dirty="0" smtClean="0">
                          <a:ln>
                            <a:noFill/>
                          </a:ln>
                          <a:solidFill>
                            <a:schemeClr val="tx1"/>
                          </a:solidFill>
                          <a:effectLst/>
                          <a:latin typeface="+mj-ea"/>
                          <a:ea typeface="+mj-ea"/>
                        </a:rPr>
                        <a:t>汞阴极电解，点沉积，隐蔽和解蔽</a:t>
                      </a:r>
                      <a:endParaRPr kumimoji="0" lang="zh-CN" altLang="en-US" sz="2000" b="1" i="0" u="none" strike="noStrike" cap="none" normalizeH="0" baseline="0" dirty="0" smtClean="0">
                        <a:ln>
                          <a:noFill/>
                        </a:ln>
                        <a:solidFill>
                          <a:schemeClr val="tx1"/>
                        </a:solidFill>
                        <a:effectLst/>
                        <a:latin typeface="+mj-ea"/>
                        <a:ea typeface="+mj-ea"/>
                      </a:endParaRPr>
                    </a:p>
                  </a:txBody>
                  <a:tcPr marT="45725" marB="4572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13345" name="TextBox 4"/>
          <p:cNvSpPr txBox="1"/>
          <p:nvPr/>
        </p:nvSpPr>
        <p:spPr>
          <a:xfrm>
            <a:off x="1331913" y="404813"/>
            <a:ext cx="3243262" cy="583565"/>
          </a:xfrm>
          <a:prstGeom prst="rect">
            <a:avLst/>
          </a:prstGeom>
          <a:noFill/>
          <a:ln w="9525">
            <a:noFill/>
          </a:ln>
        </p:spPr>
        <p:txBody>
          <a:bodyPr anchor="t">
            <a:spAutoFit/>
          </a:bodyPr>
          <a:lstStyle/>
          <a:p>
            <a:pPr>
              <a:buSzTx/>
            </a:pPr>
            <a:r>
              <a:rPr lang="en-US" altLang="zh-CN" sz="3200" dirty="0">
                <a:latin typeface="微软雅黑" panose="020B0503020204020204" charset="-122"/>
                <a:ea typeface="微软雅黑" panose="020B0503020204020204" charset="-122"/>
                <a:cs typeface="微软雅黑" panose="020B0503020204020204" charset="-122"/>
              </a:rPr>
              <a:t>1.3 </a:t>
            </a:r>
            <a:r>
              <a:rPr lang="zh-CN" altLang="en-US" sz="3200" dirty="0">
                <a:latin typeface="微软雅黑" panose="020B0503020204020204" charset="-122"/>
                <a:ea typeface="微软雅黑" panose="020B0503020204020204" charset="-122"/>
                <a:cs typeface="微软雅黑" panose="020B0503020204020204" charset="-122"/>
              </a:rPr>
              <a:t>分离方法</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矩形 1374209"/>
          <p:cNvSpPr/>
          <p:nvPr/>
        </p:nvSpPr>
        <p:spPr>
          <a:xfrm>
            <a:off x="334963" y="1231900"/>
            <a:ext cx="8351837" cy="3752215"/>
          </a:xfrm>
          <a:prstGeom prst="rect">
            <a:avLst/>
          </a:prstGeom>
          <a:noFill/>
          <a:ln w="9525">
            <a:noFill/>
          </a:ln>
        </p:spPr>
        <p:txBody>
          <a:bodyPr anchor="t">
            <a:spAutoFit/>
          </a:bodyPr>
          <a:lstStyle/>
          <a:p>
            <a:pPr algn="just">
              <a:lnSpc>
                <a:spcPct val="125000"/>
              </a:lnSpc>
              <a:spcBef>
                <a:spcPct val="20000"/>
              </a:spcBef>
              <a:buSzTx/>
            </a:pPr>
            <a:r>
              <a:rPr lang="zh-CN" altLang="en-US" sz="2800" dirty="0">
                <a:solidFill>
                  <a:srgbClr val="FF3300"/>
                </a:solidFill>
                <a:latin typeface="微软雅黑" panose="020B0503020204020204" charset="-122"/>
                <a:ea typeface="微软雅黑" panose="020B0503020204020204" charset="-122"/>
                <a:cs typeface="微软雅黑" panose="020B0503020204020204" charset="-122"/>
              </a:rPr>
              <a:t>分离方法的分类：</a:t>
            </a:r>
            <a:endParaRPr lang="zh-CN" altLang="en-US" sz="2800" dirty="0">
              <a:solidFill>
                <a:srgbClr val="FF3300"/>
              </a:solidFill>
              <a:latin typeface="微软雅黑" panose="020B0503020204020204" charset="-122"/>
              <a:ea typeface="微软雅黑" panose="020B0503020204020204" charset="-122"/>
              <a:cs typeface="微软雅黑" panose="020B0503020204020204" charset="-122"/>
            </a:endParaRPr>
          </a:p>
          <a:p>
            <a:pPr algn="just">
              <a:lnSpc>
                <a:spcPct val="125000"/>
              </a:lnSpc>
              <a:spcBef>
                <a:spcPct val="20000"/>
              </a:spcBef>
              <a:buClrTx/>
              <a:buSzTx/>
              <a:buFontTx/>
              <a:buAutoNum type="arabicPeriod"/>
            </a:pPr>
            <a:r>
              <a:rPr lang="zh-CN" altLang="en-US" sz="2800" dirty="0">
                <a:solidFill>
                  <a:srgbClr val="0000FF"/>
                </a:solidFill>
                <a:latin typeface="微软雅黑" panose="020B0503020204020204" charset="-122"/>
                <a:ea typeface="微软雅黑" panose="020B0503020204020204" charset="-122"/>
                <a:cs typeface="微软雅黑" panose="020B0503020204020204" charset="-122"/>
              </a:rPr>
              <a:t>按分离物质的性质不同：</a:t>
            </a:r>
            <a:endParaRPr lang="zh-CN" altLang="en-US" sz="2800" dirty="0">
              <a:solidFill>
                <a:srgbClr val="0000FF"/>
              </a:solidFill>
              <a:latin typeface="微软雅黑" panose="020B0503020204020204" charset="-122"/>
              <a:ea typeface="微软雅黑" panose="020B0503020204020204" charset="-122"/>
              <a:cs typeface="微软雅黑" panose="020B0503020204020204" charset="-122"/>
            </a:endParaRPr>
          </a:p>
          <a:p>
            <a:pPr algn="just">
              <a:lnSpc>
                <a:spcPct val="125000"/>
              </a:lnSpc>
              <a:spcBef>
                <a:spcPct val="20000"/>
              </a:spcBef>
              <a:buSzTx/>
            </a:pPr>
            <a:r>
              <a:rPr lang="zh-CN" altLang="en-US" sz="2800" dirty="0">
                <a:solidFill>
                  <a:srgbClr val="FF0000"/>
                </a:solidFill>
                <a:latin typeface="微软雅黑" panose="020B0503020204020204" charset="-122"/>
                <a:ea typeface="微软雅黑" panose="020B0503020204020204" charset="-122"/>
                <a:cs typeface="微软雅黑" panose="020B0503020204020204" charset="-122"/>
              </a:rPr>
              <a:t>物理分离法</a:t>
            </a:r>
            <a:r>
              <a:rPr lang="zh-CN" altLang="en-US" sz="2800" dirty="0">
                <a:latin typeface="微软雅黑" panose="020B0503020204020204" charset="-122"/>
                <a:ea typeface="微软雅黑" panose="020B0503020204020204" charset="-122"/>
                <a:cs typeface="微软雅黑" panose="020B0503020204020204" charset="-122"/>
              </a:rPr>
              <a:t>：离心、电磁分离等物理手段</a:t>
            </a:r>
            <a:endParaRPr lang="zh-CN" altLang="en-US" sz="2800" dirty="0">
              <a:latin typeface="微软雅黑" panose="020B0503020204020204" charset="-122"/>
              <a:ea typeface="微软雅黑" panose="020B0503020204020204" charset="-122"/>
              <a:cs typeface="微软雅黑" panose="020B0503020204020204" charset="-122"/>
            </a:endParaRPr>
          </a:p>
          <a:p>
            <a:pPr algn="just">
              <a:lnSpc>
                <a:spcPct val="125000"/>
              </a:lnSpc>
              <a:spcBef>
                <a:spcPct val="20000"/>
              </a:spcBef>
              <a:buSzTx/>
            </a:pPr>
            <a:r>
              <a:rPr lang="zh-CN" altLang="en-US" sz="2800" dirty="0">
                <a:solidFill>
                  <a:srgbClr val="FF0000"/>
                </a:solidFill>
                <a:latin typeface="微软雅黑" panose="020B0503020204020204" charset="-122"/>
                <a:ea typeface="微软雅黑" panose="020B0503020204020204" charset="-122"/>
                <a:cs typeface="微软雅黑" panose="020B0503020204020204" charset="-122"/>
              </a:rPr>
              <a:t>化学分离法</a:t>
            </a:r>
            <a:r>
              <a:rPr lang="zh-CN" altLang="en-US" sz="2800" dirty="0">
                <a:latin typeface="微软雅黑" panose="020B0503020204020204" charset="-122"/>
                <a:ea typeface="微软雅黑" panose="020B0503020204020204" charset="-122"/>
                <a:cs typeface="微软雅黑" panose="020B0503020204020204" charset="-122"/>
              </a:rPr>
              <a:t>：沉淀、萃取、色谱、选择性溶解</a:t>
            </a:r>
            <a:endParaRPr lang="zh-CN" altLang="en-US" sz="2800" dirty="0">
              <a:latin typeface="微软雅黑" panose="020B0503020204020204" charset="-122"/>
              <a:ea typeface="微软雅黑" panose="020B0503020204020204" charset="-122"/>
              <a:cs typeface="微软雅黑" panose="020B0503020204020204" charset="-122"/>
            </a:endParaRPr>
          </a:p>
          <a:p>
            <a:pPr algn="just">
              <a:lnSpc>
                <a:spcPct val="125000"/>
              </a:lnSpc>
              <a:spcBef>
                <a:spcPct val="20000"/>
              </a:spcBef>
              <a:buSzTx/>
            </a:pPr>
            <a:r>
              <a:rPr lang="zh-CN" altLang="en-US" sz="2800" dirty="0">
                <a:solidFill>
                  <a:srgbClr val="FF0000"/>
                </a:solidFill>
                <a:latin typeface="微软雅黑" panose="020B0503020204020204" charset="-122"/>
                <a:ea typeface="微软雅黑" panose="020B0503020204020204" charset="-122"/>
                <a:cs typeface="微软雅黑" panose="020B0503020204020204" charset="-122"/>
              </a:rPr>
              <a:t>物理化学分离法</a:t>
            </a:r>
            <a:r>
              <a:rPr lang="zh-CN" altLang="en-US" sz="2800" dirty="0">
                <a:latin typeface="微软雅黑" panose="020B0503020204020204" charset="-122"/>
                <a:ea typeface="微软雅黑" panose="020B0503020204020204" charset="-122"/>
                <a:cs typeface="微软雅黑" panose="020B0503020204020204" charset="-122"/>
              </a:rPr>
              <a:t>：蒸馏、挥发、电泳、膜分离、</a:t>
            </a:r>
            <a:endParaRPr lang="zh-CN" altLang="en-US" sz="2800" dirty="0">
              <a:latin typeface="微软雅黑" panose="020B0503020204020204" charset="-122"/>
              <a:ea typeface="微软雅黑" panose="020B0503020204020204" charset="-122"/>
              <a:cs typeface="微软雅黑" panose="020B0503020204020204" charset="-122"/>
            </a:endParaRPr>
          </a:p>
          <a:p>
            <a:pPr algn="just">
              <a:lnSpc>
                <a:spcPct val="125000"/>
              </a:lnSpc>
              <a:spcBef>
                <a:spcPct val="20000"/>
              </a:spcBef>
              <a:buSzTx/>
            </a:pPr>
            <a:r>
              <a:rPr lang="zh-CN" altLang="en-US" sz="2800" dirty="0">
                <a:latin typeface="微软雅黑" panose="020B0503020204020204" charset="-122"/>
                <a:ea typeface="微软雅黑" panose="020B0503020204020204" charset="-122"/>
                <a:cs typeface="微软雅黑" panose="020B0503020204020204" charset="-122"/>
              </a:rPr>
              <a:t> </a:t>
            </a:r>
            <a:r>
              <a:rPr lang="en-US" altLang="zh-CN" sz="2800" dirty="0">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区带熔融等  </a:t>
            </a:r>
            <a:r>
              <a:rPr lang="zh-CN" altLang="en-US" sz="2800" dirty="0">
                <a:solidFill>
                  <a:srgbClr val="FF3300"/>
                </a:solidFill>
                <a:latin typeface="微软雅黑" panose="020B0503020204020204" charset="-122"/>
                <a:ea typeface="微软雅黑" panose="020B0503020204020204" charset="-122"/>
                <a:cs typeface="微软雅黑" panose="020B0503020204020204" charset="-122"/>
              </a:rPr>
              <a:t>   </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4338" name="灯片编号占位符 1"/>
          <p:cNvSpPr>
            <a:spLocks noGrp="1"/>
          </p:cNvSpPr>
          <p:nvPr>
            <p:ph type="sldNum" sz="quarter" idx="11"/>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5pPr>
          </a:lstStyle>
          <a:p>
            <a:pPr lvl="0" algn="r">
              <a:buSzTx/>
            </a:pPr>
            <a:fld id="{9A0DB2DC-4C9A-4742-B13C-FB6460FD3503}" type="slidenum">
              <a:rPr lang="zh-CN" altLang="en-US" sz="1000" b="0" dirty="0">
                <a:ea typeface="宋体" panose="02010600030101010101" pitchFamily="2" charset="-122"/>
              </a:rPr>
            </a:fld>
            <a:endParaRPr lang="zh-CN" altLang="en-US" sz="1000" b="0" dirty="0">
              <a:latin typeface="Times New Roman" panose="02020603050405020304" pitchFamily="18" charset="0"/>
              <a:ea typeface="宋体" panose="02010600030101010101" pitchFamily="2" charset="-122"/>
            </a:endParaRPr>
          </a:p>
        </p:txBody>
      </p:sp>
      <p:sp>
        <p:nvSpPr>
          <p:cNvPr id="14339" name="TextBox 3"/>
          <p:cNvSpPr txBox="1"/>
          <p:nvPr/>
        </p:nvSpPr>
        <p:spPr>
          <a:xfrm>
            <a:off x="1331913" y="404813"/>
            <a:ext cx="3243262" cy="583565"/>
          </a:xfrm>
          <a:prstGeom prst="rect">
            <a:avLst/>
          </a:prstGeom>
          <a:noFill/>
          <a:ln w="9525">
            <a:noFill/>
          </a:ln>
        </p:spPr>
        <p:txBody>
          <a:bodyPr anchor="t">
            <a:spAutoFit/>
          </a:bodyPr>
          <a:lstStyle/>
          <a:p>
            <a:pPr>
              <a:buSzTx/>
            </a:pPr>
            <a:r>
              <a:rPr lang="en-US" altLang="zh-CN" sz="3200" dirty="0">
                <a:latin typeface="微软雅黑" panose="020B0503020204020204" charset="-122"/>
                <a:ea typeface="微软雅黑" panose="020B0503020204020204" charset="-122"/>
                <a:cs typeface="微软雅黑" panose="020B0503020204020204" charset="-122"/>
              </a:rPr>
              <a:t>1.3 </a:t>
            </a:r>
            <a:r>
              <a:rPr lang="zh-CN" altLang="en-US" sz="3200" dirty="0">
                <a:latin typeface="微软雅黑" panose="020B0503020204020204" charset="-122"/>
                <a:ea typeface="微软雅黑" panose="020B0503020204020204" charset="-122"/>
                <a:cs typeface="微软雅黑" panose="020B0503020204020204" charset="-122"/>
              </a:rPr>
              <a:t>分离方法</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矩形 1375233"/>
          <p:cNvSpPr/>
          <p:nvPr/>
        </p:nvSpPr>
        <p:spPr>
          <a:xfrm>
            <a:off x="531813" y="1306513"/>
            <a:ext cx="8351837" cy="3580765"/>
          </a:xfrm>
          <a:prstGeom prst="rect">
            <a:avLst/>
          </a:prstGeom>
          <a:noFill/>
          <a:ln w="9525">
            <a:noFill/>
          </a:ln>
        </p:spPr>
        <p:txBody>
          <a:bodyPr anchor="t">
            <a:spAutoFit/>
          </a:bodyPr>
          <a:lstStyle/>
          <a:p>
            <a:pPr algn="just">
              <a:lnSpc>
                <a:spcPct val="125000"/>
              </a:lnSpc>
              <a:spcBef>
                <a:spcPct val="20000"/>
              </a:spcBef>
              <a:buClr>
                <a:srgbClr val="008000"/>
              </a:buClr>
              <a:buSzTx/>
            </a:pPr>
            <a:r>
              <a:rPr lang="en-US" altLang="zh-CN" sz="2800" dirty="0">
                <a:solidFill>
                  <a:srgbClr val="0000FF"/>
                </a:solidFill>
                <a:latin typeface="微软雅黑" panose="020B0503020204020204" charset="-122"/>
                <a:ea typeface="微软雅黑" panose="020B0503020204020204" charset="-122"/>
                <a:cs typeface="微软雅黑" panose="020B0503020204020204" charset="-122"/>
              </a:rPr>
              <a:t>2.</a:t>
            </a:r>
            <a:r>
              <a:rPr lang="zh-CN" altLang="en-US" sz="2800" dirty="0">
                <a:solidFill>
                  <a:srgbClr val="0000FF"/>
                </a:solidFill>
                <a:latin typeface="微软雅黑" panose="020B0503020204020204" charset="-122"/>
                <a:ea typeface="微软雅黑" panose="020B0503020204020204" charset="-122"/>
                <a:cs typeface="微软雅黑" panose="020B0503020204020204" charset="-122"/>
              </a:rPr>
              <a:t>按分离过程的本质不同：</a:t>
            </a:r>
            <a:endParaRPr lang="zh-CN" altLang="en-US" sz="2800" dirty="0">
              <a:solidFill>
                <a:srgbClr val="008000"/>
              </a:solidFill>
              <a:latin typeface="微软雅黑" panose="020B0503020204020204" charset="-122"/>
              <a:ea typeface="微软雅黑" panose="020B0503020204020204" charset="-122"/>
              <a:cs typeface="微软雅黑" panose="020B0503020204020204" charset="-122"/>
            </a:endParaRPr>
          </a:p>
          <a:p>
            <a:pPr algn="just">
              <a:lnSpc>
                <a:spcPct val="125000"/>
              </a:lnSpc>
              <a:spcBef>
                <a:spcPct val="20000"/>
              </a:spcBef>
              <a:buSzTx/>
            </a:pPr>
            <a:r>
              <a:rPr lang="zh-CN" altLang="en-US" sz="2800" dirty="0">
                <a:solidFill>
                  <a:srgbClr val="FF0000"/>
                </a:solidFill>
                <a:latin typeface="微软雅黑" panose="020B0503020204020204" charset="-122"/>
                <a:ea typeface="微软雅黑" panose="020B0503020204020204" charset="-122"/>
                <a:cs typeface="微软雅黑" panose="020B0503020204020204" charset="-122"/>
              </a:rPr>
              <a:t>平衡分离过程</a:t>
            </a:r>
            <a:r>
              <a:rPr lang="zh-CN" altLang="en-US" sz="2800" dirty="0">
                <a:latin typeface="微软雅黑" panose="020B0503020204020204" charset="-122"/>
                <a:ea typeface="微软雅黑" panose="020B0503020204020204" charset="-122"/>
                <a:cs typeface="微软雅黑" panose="020B0503020204020204" charset="-122"/>
              </a:rPr>
              <a:t>：分配系数差异</a:t>
            </a:r>
            <a:endParaRPr lang="zh-CN" altLang="en-US" sz="2800" dirty="0">
              <a:latin typeface="微软雅黑" panose="020B0503020204020204" charset="-122"/>
              <a:ea typeface="微软雅黑" panose="020B0503020204020204" charset="-122"/>
              <a:cs typeface="微软雅黑" panose="020B0503020204020204" charset="-122"/>
            </a:endParaRPr>
          </a:p>
          <a:p>
            <a:pPr algn="just">
              <a:lnSpc>
                <a:spcPct val="125000"/>
              </a:lnSpc>
              <a:spcBef>
                <a:spcPct val="20000"/>
              </a:spcBef>
              <a:buSzTx/>
            </a:pPr>
            <a:r>
              <a:rPr lang="zh-CN" altLang="en-US" sz="2800" dirty="0">
                <a:solidFill>
                  <a:srgbClr val="FF0000"/>
                </a:solidFill>
                <a:latin typeface="微软雅黑" panose="020B0503020204020204" charset="-122"/>
                <a:ea typeface="微软雅黑" panose="020B0503020204020204" charset="-122"/>
                <a:cs typeface="微软雅黑" panose="020B0503020204020204" charset="-122"/>
              </a:rPr>
              <a:t>速度差分离过程</a:t>
            </a:r>
            <a:r>
              <a:rPr lang="zh-CN" altLang="en-US" sz="2800" dirty="0">
                <a:latin typeface="微软雅黑" panose="020B0503020204020204" charset="-122"/>
                <a:ea typeface="微软雅黑" panose="020B0503020204020204" charset="-122"/>
                <a:cs typeface="微软雅黑" panose="020B0503020204020204" charset="-122"/>
              </a:rPr>
              <a:t>：外加能量，强化梯度场如重力、压力、温度、浓度、电位等梯度</a:t>
            </a:r>
            <a:endParaRPr lang="zh-CN" altLang="en-US" sz="2800" dirty="0">
              <a:latin typeface="微软雅黑" panose="020B0503020204020204" charset="-122"/>
              <a:ea typeface="微软雅黑" panose="020B0503020204020204" charset="-122"/>
              <a:cs typeface="微软雅黑" panose="020B0503020204020204" charset="-122"/>
            </a:endParaRPr>
          </a:p>
          <a:p>
            <a:pPr algn="just">
              <a:lnSpc>
                <a:spcPct val="125000"/>
              </a:lnSpc>
              <a:spcBef>
                <a:spcPct val="20000"/>
              </a:spcBef>
              <a:buSzTx/>
            </a:pPr>
            <a:r>
              <a:rPr lang="zh-CN" altLang="en-US" sz="2800" dirty="0">
                <a:solidFill>
                  <a:srgbClr val="FF0000"/>
                </a:solidFill>
                <a:latin typeface="微软雅黑" panose="020B0503020204020204" charset="-122"/>
                <a:ea typeface="微软雅黑" panose="020B0503020204020204" charset="-122"/>
                <a:cs typeface="微软雅黑" panose="020B0503020204020204" charset="-122"/>
              </a:rPr>
              <a:t>反应分离过程</a:t>
            </a:r>
            <a:r>
              <a:rPr lang="zh-CN" altLang="en-US" sz="2800" dirty="0">
                <a:latin typeface="微软雅黑" panose="020B0503020204020204" charset="-122"/>
                <a:ea typeface="微软雅黑" panose="020B0503020204020204" charset="-122"/>
                <a:cs typeface="微软雅黑" panose="020B0503020204020204" charset="-122"/>
              </a:rPr>
              <a:t>：外加能量或化学试剂，促进化学反应达到分离。 </a:t>
            </a:r>
            <a:r>
              <a:rPr lang="zh-CN" altLang="en-US" sz="2800" dirty="0">
                <a:solidFill>
                  <a:srgbClr val="FF3300"/>
                </a:solidFill>
                <a:latin typeface="微软雅黑" panose="020B0503020204020204" charset="-122"/>
                <a:ea typeface="微软雅黑" panose="020B0503020204020204" charset="-122"/>
                <a:cs typeface="微软雅黑" panose="020B0503020204020204" charset="-122"/>
              </a:rPr>
              <a:t>   </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5362" name="灯片编号占位符 1"/>
          <p:cNvSpPr>
            <a:spLocks noGrp="1"/>
          </p:cNvSpPr>
          <p:nvPr>
            <p:ph type="sldNum" sz="quarter" idx="11"/>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5pPr>
          </a:lstStyle>
          <a:p>
            <a:pPr lvl="0" algn="r">
              <a:buSzTx/>
            </a:pPr>
            <a:fld id="{9A0DB2DC-4C9A-4742-B13C-FB6460FD3503}" type="slidenum">
              <a:rPr lang="zh-CN" altLang="en-US" sz="1000" b="0" dirty="0">
                <a:ea typeface="宋体" panose="02010600030101010101" pitchFamily="2" charset="-122"/>
              </a:rPr>
            </a:fld>
            <a:endParaRPr lang="zh-CN" altLang="en-US" sz="1000" b="0" dirty="0">
              <a:latin typeface="Times New Roman" panose="02020603050405020304" pitchFamily="18" charset="0"/>
              <a:ea typeface="宋体" panose="02010600030101010101" pitchFamily="2" charset="-122"/>
            </a:endParaRPr>
          </a:p>
        </p:txBody>
      </p:sp>
      <p:sp>
        <p:nvSpPr>
          <p:cNvPr id="15363" name="TextBox 3"/>
          <p:cNvSpPr txBox="1"/>
          <p:nvPr/>
        </p:nvSpPr>
        <p:spPr>
          <a:xfrm>
            <a:off x="1331913" y="404813"/>
            <a:ext cx="3243262" cy="583565"/>
          </a:xfrm>
          <a:prstGeom prst="rect">
            <a:avLst/>
          </a:prstGeom>
          <a:noFill/>
          <a:ln w="9525">
            <a:noFill/>
          </a:ln>
        </p:spPr>
        <p:txBody>
          <a:bodyPr anchor="t">
            <a:spAutoFit/>
          </a:bodyPr>
          <a:lstStyle/>
          <a:p>
            <a:pPr>
              <a:buSzTx/>
            </a:pPr>
            <a:r>
              <a:rPr lang="en-US" altLang="zh-CN" sz="3200" dirty="0">
                <a:latin typeface="微软雅黑" panose="020B0503020204020204" charset="-122"/>
                <a:ea typeface="微软雅黑" panose="020B0503020204020204" charset="-122"/>
                <a:cs typeface="微软雅黑" panose="020B0503020204020204" charset="-122"/>
              </a:rPr>
              <a:t>1.3 </a:t>
            </a:r>
            <a:r>
              <a:rPr lang="zh-CN" altLang="en-US" sz="3200" dirty="0">
                <a:latin typeface="微软雅黑" panose="020B0503020204020204" charset="-122"/>
                <a:ea typeface="微软雅黑" panose="020B0503020204020204" charset="-122"/>
                <a:cs typeface="微软雅黑" panose="020B0503020204020204" charset="-122"/>
              </a:rPr>
              <a:t>分离方法</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矩形 1376257"/>
          <p:cNvSpPr/>
          <p:nvPr/>
        </p:nvSpPr>
        <p:spPr>
          <a:xfrm>
            <a:off x="395288" y="1084263"/>
            <a:ext cx="8351837" cy="629920"/>
          </a:xfrm>
          <a:prstGeom prst="rect">
            <a:avLst/>
          </a:prstGeom>
          <a:noFill/>
          <a:ln w="9525">
            <a:noFill/>
          </a:ln>
        </p:spPr>
        <p:txBody>
          <a:bodyPr anchor="t">
            <a:spAutoFit/>
          </a:bodyPr>
          <a:lstStyle/>
          <a:p>
            <a:pPr algn="just">
              <a:lnSpc>
                <a:spcPct val="125000"/>
              </a:lnSpc>
              <a:spcBef>
                <a:spcPct val="20000"/>
              </a:spcBef>
              <a:buSzTx/>
            </a:pPr>
            <a:r>
              <a:rPr lang="zh-CN" altLang="en-US" sz="2800" dirty="0">
                <a:solidFill>
                  <a:srgbClr val="FF3300"/>
                </a:solidFill>
                <a:latin typeface="微软雅黑" panose="020B0503020204020204" charset="-122"/>
                <a:ea typeface="微软雅黑" panose="020B0503020204020204" charset="-122"/>
              </a:rPr>
              <a:t>常见平衡分离方法</a:t>
            </a:r>
            <a:endParaRPr lang="zh-CN" altLang="en-US" sz="2800" dirty="0">
              <a:solidFill>
                <a:srgbClr val="FF3300"/>
              </a:solidFill>
              <a:latin typeface="微软雅黑" panose="020B0503020204020204" charset="-122"/>
              <a:ea typeface="微软雅黑" panose="020B0503020204020204" charset="-122"/>
            </a:endParaRPr>
          </a:p>
        </p:txBody>
      </p:sp>
      <p:graphicFrame>
        <p:nvGraphicFramePr>
          <p:cNvPr id="1376262" name="内容占位符 1376261"/>
          <p:cNvGraphicFramePr>
            <a:graphicFrameLocks noGrp="1"/>
          </p:cNvGraphicFramePr>
          <p:nvPr>
            <p:ph idx="4294967295"/>
          </p:nvPr>
        </p:nvGraphicFramePr>
        <p:xfrm>
          <a:off x="396875" y="1881188"/>
          <a:ext cx="8543925" cy="4624386"/>
        </p:xfrm>
        <a:graphic>
          <a:graphicData uri="http://schemas.openxmlformats.org/drawingml/2006/table">
            <a:tbl>
              <a:tblPr/>
              <a:tblGrid>
                <a:gridCol w="1558925"/>
                <a:gridCol w="1368425"/>
                <a:gridCol w="1945005"/>
                <a:gridCol w="2087245"/>
                <a:gridCol w="1584325"/>
              </a:tblGrid>
              <a:tr h="457231">
                <a:tc rowSpan="2">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dirty="0">
                          <a:latin typeface="黑体" panose="02010609060101010101" pitchFamily="49" charset="-122"/>
                          <a:ea typeface="黑体" panose="02010609060101010101" pitchFamily="49" charset="-122"/>
                        </a:rPr>
                        <a:t>第二相</a:t>
                      </a:r>
                      <a:endParaRPr lang="zh-CN" altLang="en-US" sz="2400" dirty="0">
                        <a:latin typeface="黑体" panose="02010609060101010101" pitchFamily="49" charset="-122"/>
                        <a:ea typeface="黑体" panose="02010609060101010101" pitchFamily="49" charset="-122"/>
                      </a:endParaRPr>
                    </a:p>
                  </a:txBody>
                  <a:tcPr marT="45723" marB="45723"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4">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dirty="0">
                          <a:latin typeface="黑体" panose="02010609060101010101" pitchFamily="49" charset="-122"/>
                          <a:ea typeface="黑体" panose="02010609060101010101" pitchFamily="49" charset="-122"/>
                        </a:rPr>
                        <a:t>第一相</a:t>
                      </a:r>
                      <a:endParaRPr lang="zh-CN" altLang="en-US" sz="2400" dirty="0">
                        <a:latin typeface="黑体" panose="02010609060101010101" pitchFamily="49" charset="-122"/>
                        <a:ea typeface="黑体" panose="02010609060101010101" pitchFamily="49" charset="-122"/>
                      </a:endParaRPr>
                    </a:p>
                  </a:txBody>
                  <a:tcPr marT="45723" marB="45723"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cPr>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r>
              <a:tr h="833177">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dirty="0">
                          <a:latin typeface="黑体" panose="02010609060101010101" pitchFamily="49" charset="-122"/>
                          <a:ea typeface="黑体" panose="02010609060101010101" pitchFamily="49" charset="-122"/>
                        </a:rPr>
                        <a:t>气相</a:t>
                      </a:r>
                      <a:endParaRPr lang="zh-CN" altLang="en-US" sz="2400" dirty="0">
                        <a:latin typeface="黑体" panose="02010609060101010101" pitchFamily="49" charset="-122"/>
                        <a:ea typeface="黑体" panose="02010609060101010101" pitchFamily="49" charset="-122"/>
                      </a:endParaRPr>
                    </a:p>
                  </a:txBody>
                  <a:tcPr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dirty="0">
                          <a:latin typeface="黑体" panose="02010609060101010101" pitchFamily="49" charset="-122"/>
                          <a:ea typeface="黑体" panose="02010609060101010101" pitchFamily="49" charset="-122"/>
                        </a:rPr>
                        <a:t>液相</a:t>
                      </a:r>
                      <a:endParaRPr lang="zh-CN" altLang="en-US" sz="2400" dirty="0">
                        <a:latin typeface="黑体" panose="02010609060101010101" pitchFamily="49" charset="-122"/>
                        <a:ea typeface="黑体" panose="02010609060101010101" pitchFamily="49" charset="-122"/>
                      </a:endParaRPr>
                    </a:p>
                  </a:txBody>
                  <a:tcPr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dirty="0">
                          <a:latin typeface="黑体" panose="02010609060101010101" pitchFamily="49" charset="-122"/>
                          <a:ea typeface="黑体" panose="02010609060101010101" pitchFamily="49" charset="-122"/>
                        </a:rPr>
                        <a:t>固相</a:t>
                      </a:r>
                      <a:endParaRPr lang="zh-CN" altLang="en-US" sz="2400" dirty="0">
                        <a:latin typeface="黑体" panose="02010609060101010101" pitchFamily="49" charset="-122"/>
                        <a:ea typeface="黑体" panose="02010609060101010101" pitchFamily="49" charset="-122"/>
                      </a:endParaRPr>
                    </a:p>
                  </a:txBody>
                  <a:tcPr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dirty="0">
                          <a:latin typeface="黑体" panose="02010609060101010101" pitchFamily="49" charset="-122"/>
                          <a:ea typeface="黑体" panose="02010609060101010101" pitchFamily="49" charset="-122"/>
                        </a:rPr>
                        <a:t>超临界流体相</a:t>
                      </a:r>
                      <a:endParaRPr lang="zh-CN" altLang="en-US" sz="2400" dirty="0">
                        <a:latin typeface="黑体" panose="02010609060101010101" pitchFamily="49" charset="-122"/>
                        <a:ea typeface="黑体" panose="02010609060101010101" pitchFamily="49" charset="-122"/>
                      </a:endParaRPr>
                    </a:p>
                  </a:txBody>
                  <a:tcPr marT="45723" marB="45723"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833812">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dirty="0">
                          <a:latin typeface="黑体" panose="02010609060101010101" pitchFamily="49" charset="-122"/>
                          <a:ea typeface="黑体" panose="02010609060101010101" pitchFamily="49" charset="-122"/>
                        </a:rPr>
                        <a:t>气相</a:t>
                      </a:r>
                      <a:endParaRPr lang="zh-CN" altLang="en-US" sz="2400" dirty="0">
                        <a:latin typeface="黑体" panose="02010609060101010101" pitchFamily="49" charset="-122"/>
                        <a:ea typeface="黑体" panose="02010609060101010101" pitchFamily="49" charset="-122"/>
                      </a:endParaRPr>
                    </a:p>
                  </a:txBody>
                  <a:tcPr marT="45723" marB="45723"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dirty="0">
                        <a:latin typeface="黑体" panose="02010609060101010101" pitchFamily="49" charset="-122"/>
                        <a:ea typeface="黑体" panose="02010609060101010101" pitchFamily="49" charset="-122"/>
                      </a:endParaRPr>
                    </a:p>
                  </a:txBody>
                  <a:tcPr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dirty="0">
                          <a:latin typeface="黑体" panose="02010609060101010101" pitchFamily="49" charset="-122"/>
                          <a:ea typeface="黑体" panose="02010609060101010101" pitchFamily="49" charset="-122"/>
                        </a:rPr>
                        <a:t>汽提、蒸发、蒸馏</a:t>
                      </a:r>
                      <a:endParaRPr lang="zh-CN" altLang="en-US" sz="2400" dirty="0">
                        <a:latin typeface="黑体" panose="02010609060101010101" pitchFamily="49" charset="-122"/>
                        <a:ea typeface="黑体" panose="02010609060101010101" pitchFamily="49" charset="-122"/>
                      </a:endParaRPr>
                    </a:p>
                  </a:txBody>
                  <a:tcPr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dirty="0">
                          <a:latin typeface="黑体" panose="02010609060101010101" pitchFamily="49" charset="-122"/>
                          <a:ea typeface="黑体" panose="02010609060101010101" pitchFamily="49" charset="-122"/>
                        </a:rPr>
                        <a:t>升华、脱附</a:t>
                      </a:r>
                      <a:endParaRPr lang="zh-CN" altLang="en-US" sz="2400" dirty="0">
                        <a:latin typeface="黑体" panose="02010609060101010101" pitchFamily="49" charset="-122"/>
                        <a:ea typeface="黑体" panose="02010609060101010101" pitchFamily="49" charset="-122"/>
                      </a:endParaRPr>
                    </a:p>
                  </a:txBody>
                  <a:tcPr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dirty="0">
                        <a:latin typeface="黑体" panose="02010609060101010101" pitchFamily="49" charset="-122"/>
                        <a:ea typeface="黑体" panose="02010609060101010101" pitchFamily="49" charset="-122"/>
                      </a:endParaRPr>
                    </a:p>
                  </a:txBody>
                  <a:tcPr marT="45723" marB="45723"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833177">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dirty="0">
                          <a:latin typeface="黑体" panose="02010609060101010101" pitchFamily="49" charset="-122"/>
                          <a:ea typeface="黑体" panose="02010609060101010101" pitchFamily="49" charset="-122"/>
                        </a:rPr>
                        <a:t>液相</a:t>
                      </a:r>
                      <a:endParaRPr lang="zh-CN" altLang="en-US" sz="2400" dirty="0">
                        <a:latin typeface="黑体" panose="02010609060101010101" pitchFamily="49" charset="-122"/>
                        <a:ea typeface="黑体" panose="02010609060101010101" pitchFamily="49" charset="-122"/>
                      </a:endParaRPr>
                    </a:p>
                  </a:txBody>
                  <a:tcPr marT="45723" marB="45723"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dirty="0">
                          <a:latin typeface="黑体" panose="02010609060101010101" pitchFamily="49" charset="-122"/>
                          <a:ea typeface="黑体" panose="02010609060101010101" pitchFamily="49" charset="-122"/>
                        </a:rPr>
                        <a:t>吸收、蒸馏</a:t>
                      </a:r>
                      <a:endParaRPr lang="zh-CN" altLang="en-US" sz="2400" dirty="0">
                        <a:latin typeface="黑体" panose="02010609060101010101" pitchFamily="49" charset="-122"/>
                        <a:ea typeface="黑体" panose="02010609060101010101" pitchFamily="49" charset="-122"/>
                      </a:endParaRPr>
                    </a:p>
                  </a:txBody>
                  <a:tcPr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dirty="0">
                          <a:latin typeface="黑体" panose="02010609060101010101" pitchFamily="49" charset="-122"/>
                          <a:ea typeface="黑体" panose="02010609060101010101" pitchFamily="49" charset="-122"/>
                        </a:rPr>
                        <a:t>液－液萃取</a:t>
                      </a:r>
                      <a:endParaRPr lang="zh-CN" altLang="en-US" sz="2400" dirty="0">
                        <a:latin typeface="黑体" panose="02010609060101010101" pitchFamily="49" charset="-122"/>
                        <a:ea typeface="黑体" panose="02010609060101010101" pitchFamily="49" charset="-122"/>
                      </a:endParaRPr>
                    </a:p>
                  </a:txBody>
                  <a:tcPr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dirty="0">
                          <a:latin typeface="黑体" panose="02010609060101010101" pitchFamily="49" charset="-122"/>
                          <a:ea typeface="黑体" panose="02010609060101010101" pitchFamily="49" charset="-122"/>
                        </a:rPr>
                        <a:t>区带熔融、固相萃取</a:t>
                      </a:r>
                      <a:endParaRPr lang="zh-CN" altLang="en-US" sz="2400" dirty="0">
                        <a:latin typeface="黑体" panose="02010609060101010101" pitchFamily="49" charset="-122"/>
                        <a:ea typeface="黑体" panose="02010609060101010101" pitchFamily="49" charset="-122"/>
                      </a:endParaRPr>
                    </a:p>
                  </a:txBody>
                  <a:tcPr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rowSpan="2">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dirty="0">
                          <a:latin typeface="黑体" panose="02010609060101010101" pitchFamily="49" charset="-122"/>
                          <a:ea typeface="黑体" panose="02010609060101010101" pitchFamily="49" charset="-122"/>
                        </a:rPr>
                        <a:t>超临界流体吸收</a:t>
                      </a:r>
                      <a:endParaRPr lang="zh-CN" altLang="en-US" sz="2400" dirty="0">
                        <a:latin typeface="黑体" panose="02010609060101010101" pitchFamily="49" charset="-122"/>
                        <a:ea typeface="黑体" panose="02010609060101010101" pitchFamily="49" charset="-122"/>
                      </a:endParaRPr>
                    </a:p>
                  </a:txBody>
                  <a:tcPr marT="45723" marB="45723"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833812">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dirty="0">
                          <a:latin typeface="黑体" panose="02010609060101010101" pitchFamily="49" charset="-122"/>
                          <a:ea typeface="黑体" panose="02010609060101010101" pitchFamily="49" charset="-122"/>
                        </a:rPr>
                        <a:t>固相</a:t>
                      </a:r>
                      <a:endParaRPr lang="zh-CN" altLang="en-US" sz="2400" dirty="0">
                        <a:latin typeface="黑体" panose="02010609060101010101" pitchFamily="49" charset="-122"/>
                        <a:ea typeface="黑体" panose="02010609060101010101" pitchFamily="49" charset="-122"/>
                      </a:endParaRPr>
                    </a:p>
                  </a:txBody>
                  <a:tcPr marT="45723" marB="45723"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dirty="0">
                          <a:latin typeface="黑体" panose="02010609060101010101" pitchFamily="49" charset="-122"/>
                          <a:ea typeface="黑体" panose="02010609060101010101" pitchFamily="49" charset="-122"/>
                        </a:rPr>
                        <a:t>吸附、逆升华</a:t>
                      </a:r>
                      <a:endParaRPr lang="zh-CN" altLang="en-US" sz="2400" dirty="0">
                        <a:latin typeface="黑体" panose="02010609060101010101" pitchFamily="49" charset="-122"/>
                        <a:ea typeface="黑体" panose="02010609060101010101" pitchFamily="49" charset="-122"/>
                      </a:endParaRPr>
                    </a:p>
                  </a:txBody>
                  <a:tcPr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dirty="0">
                          <a:latin typeface="黑体" panose="02010609060101010101" pitchFamily="49" charset="-122"/>
                          <a:ea typeface="黑体" panose="02010609060101010101" pitchFamily="49" charset="-122"/>
                        </a:rPr>
                        <a:t>结晶、吸附</a:t>
                      </a:r>
                      <a:endParaRPr lang="zh-CN" altLang="en-US" sz="2400" dirty="0">
                        <a:latin typeface="黑体" panose="02010609060101010101" pitchFamily="49" charset="-122"/>
                        <a:ea typeface="黑体" panose="02010609060101010101" pitchFamily="49" charset="-122"/>
                      </a:endParaRPr>
                    </a:p>
                  </a:txBody>
                  <a:tcPr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dirty="0">
                        <a:latin typeface="黑体" panose="02010609060101010101" pitchFamily="49" charset="-122"/>
                        <a:ea typeface="黑体" panose="02010609060101010101" pitchFamily="49" charset="-122"/>
                      </a:endParaRPr>
                    </a:p>
                  </a:txBody>
                  <a:tcPr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vMerge="1">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r>
              <a:tr h="833177">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dirty="0">
                          <a:latin typeface="黑体" panose="02010609060101010101" pitchFamily="49" charset="-122"/>
                          <a:ea typeface="黑体" panose="02010609060101010101" pitchFamily="49" charset="-122"/>
                        </a:rPr>
                        <a:t>超临界流体相</a:t>
                      </a:r>
                      <a:endParaRPr lang="zh-CN" altLang="en-US" sz="2400" dirty="0">
                        <a:latin typeface="黑体" panose="02010609060101010101" pitchFamily="49" charset="-122"/>
                        <a:ea typeface="黑体" panose="02010609060101010101" pitchFamily="49" charset="-122"/>
                      </a:endParaRPr>
                    </a:p>
                  </a:txBody>
                  <a:tcPr marT="45723" marB="45723"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dirty="0">
                        <a:latin typeface="黑体" panose="02010609060101010101" pitchFamily="49" charset="-122"/>
                        <a:ea typeface="黑体" panose="02010609060101010101" pitchFamily="49" charset="-122"/>
                      </a:endParaRPr>
                    </a:p>
                  </a:txBody>
                  <a:tcPr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gridSpan="2">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dirty="0">
                          <a:latin typeface="黑体" panose="02010609060101010101" pitchFamily="49" charset="-122"/>
                          <a:ea typeface="黑体" panose="02010609060101010101" pitchFamily="49" charset="-122"/>
                        </a:rPr>
                        <a:t>超临界流体萃取</a:t>
                      </a:r>
                      <a:endParaRPr lang="zh-CN" altLang="en-US" sz="2400" dirty="0">
                        <a:latin typeface="黑体" panose="02010609060101010101" pitchFamily="49" charset="-122"/>
                        <a:ea typeface="黑体" panose="02010609060101010101" pitchFamily="49" charset="-122"/>
                      </a:endParaRPr>
                    </a:p>
                  </a:txBody>
                  <a:tcPr marT="45723" marB="45723"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hMerge="1">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400" dirty="0">
                        <a:latin typeface="黑体" panose="02010609060101010101" pitchFamily="49" charset="-122"/>
                        <a:ea typeface="黑体" panose="02010609060101010101" pitchFamily="49" charset="-122"/>
                      </a:endParaRPr>
                    </a:p>
                  </a:txBody>
                  <a:tcPr marT="45723" marB="45723"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16424" name="灯片编号占位符 1"/>
          <p:cNvSpPr>
            <a:spLocks noGrp="1"/>
          </p:cNvSpPr>
          <p:nvPr>
            <p:ph type="sldNum" sz="quarter" idx="11"/>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5pPr>
          </a:lstStyle>
          <a:p>
            <a:pPr lvl="0" algn="r">
              <a:buSzTx/>
            </a:pPr>
            <a:fld id="{9A0DB2DC-4C9A-4742-B13C-FB6460FD3503}" type="slidenum">
              <a:rPr lang="zh-CN" altLang="en-US" sz="1000" b="0" dirty="0">
                <a:ea typeface="宋体" panose="02010600030101010101" pitchFamily="2" charset="-122"/>
              </a:rPr>
            </a:fld>
            <a:endParaRPr lang="zh-CN" altLang="en-US" sz="1000" b="0" dirty="0">
              <a:latin typeface="Times New Roman" panose="02020603050405020304" pitchFamily="18" charset="0"/>
              <a:ea typeface="宋体" panose="02010600030101010101" pitchFamily="2" charset="-122"/>
            </a:endParaRPr>
          </a:p>
        </p:txBody>
      </p:sp>
      <p:sp>
        <p:nvSpPr>
          <p:cNvPr id="16425" name="TextBox 4"/>
          <p:cNvSpPr txBox="1"/>
          <p:nvPr/>
        </p:nvSpPr>
        <p:spPr>
          <a:xfrm>
            <a:off x="1331913" y="404813"/>
            <a:ext cx="3243262" cy="583565"/>
          </a:xfrm>
          <a:prstGeom prst="rect">
            <a:avLst/>
          </a:prstGeom>
          <a:noFill/>
          <a:ln w="9525">
            <a:noFill/>
          </a:ln>
        </p:spPr>
        <p:txBody>
          <a:bodyPr anchor="t">
            <a:spAutoFit/>
          </a:bodyPr>
          <a:lstStyle/>
          <a:p>
            <a:pPr>
              <a:buSzTx/>
            </a:pPr>
            <a:r>
              <a:rPr lang="en-US" altLang="zh-CN" sz="3200" dirty="0">
                <a:latin typeface="微软雅黑" panose="020B0503020204020204" charset="-122"/>
                <a:ea typeface="微软雅黑" panose="020B0503020204020204" charset="-122"/>
                <a:cs typeface="微软雅黑" panose="020B0503020204020204" charset="-122"/>
              </a:rPr>
              <a:t>1.3 </a:t>
            </a:r>
            <a:r>
              <a:rPr lang="zh-CN" altLang="en-US" sz="3200" dirty="0">
                <a:latin typeface="微软雅黑" panose="020B0503020204020204" charset="-122"/>
                <a:ea typeface="微软雅黑" panose="020B0503020204020204" charset="-122"/>
                <a:cs typeface="微软雅黑" panose="020B0503020204020204" charset="-122"/>
              </a:rPr>
              <a:t>分离方法</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矩形 1377281"/>
          <p:cNvSpPr/>
          <p:nvPr/>
        </p:nvSpPr>
        <p:spPr>
          <a:xfrm>
            <a:off x="179388" y="1092200"/>
            <a:ext cx="8351837" cy="629920"/>
          </a:xfrm>
          <a:prstGeom prst="rect">
            <a:avLst/>
          </a:prstGeom>
          <a:noFill/>
          <a:ln w="9525">
            <a:noFill/>
          </a:ln>
        </p:spPr>
        <p:txBody>
          <a:bodyPr anchor="t">
            <a:spAutoFit/>
          </a:bodyPr>
          <a:lstStyle/>
          <a:p>
            <a:pPr algn="just">
              <a:lnSpc>
                <a:spcPct val="125000"/>
              </a:lnSpc>
              <a:spcBef>
                <a:spcPct val="20000"/>
              </a:spcBef>
              <a:buSzTx/>
            </a:pPr>
            <a:r>
              <a:rPr lang="zh-CN" altLang="en-US" sz="2800" dirty="0">
                <a:solidFill>
                  <a:srgbClr val="FF3300"/>
                </a:solidFill>
                <a:latin typeface="微软雅黑" panose="020B0503020204020204" charset="-122"/>
                <a:ea typeface="微软雅黑" panose="020B0503020204020204" charset="-122"/>
              </a:rPr>
              <a:t>速度差分离方法</a:t>
            </a:r>
            <a:r>
              <a:rPr lang="zh-CN" altLang="en-US" sz="2800" dirty="0">
                <a:latin typeface="微软雅黑" panose="020B0503020204020204" charset="-122"/>
                <a:ea typeface="微软雅黑" panose="020B0503020204020204" charset="-122"/>
              </a:rPr>
              <a:t>：</a:t>
            </a:r>
            <a:endParaRPr lang="zh-CN" altLang="en-US" sz="2800" dirty="0">
              <a:latin typeface="微软雅黑" panose="020B0503020204020204" charset="-122"/>
              <a:ea typeface="微软雅黑" panose="020B0503020204020204" charset="-122"/>
            </a:endParaRPr>
          </a:p>
        </p:txBody>
      </p:sp>
      <p:graphicFrame>
        <p:nvGraphicFramePr>
          <p:cNvPr id="1377286" name="内容占位符 1377285"/>
          <p:cNvGraphicFramePr>
            <a:graphicFrameLocks noGrp="1"/>
          </p:cNvGraphicFramePr>
          <p:nvPr>
            <p:ph idx="4294967295"/>
          </p:nvPr>
        </p:nvGraphicFramePr>
        <p:xfrm>
          <a:off x="179388" y="1714500"/>
          <a:ext cx="8820150" cy="4907280"/>
        </p:xfrm>
        <a:graphic>
          <a:graphicData uri="http://schemas.openxmlformats.org/drawingml/2006/table">
            <a:tbl>
              <a:tblPr/>
              <a:tblGrid>
                <a:gridCol w="742950"/>
                <a:gridCol w="744855"/>
                <a:gridCol w="746125"/>
                <a:gridCol w="817245"/>
                <a:gridCol w="892175"/>
                <a:gridCol w="1241425"/>
                <a:gridCol w="1240155"/>
                <a:gridCol w="1239520"/>
                <a:gridCol w="1155700"/>
              </a:tblGrid>
              <a:tr h="396240">
                <a:tc rowSpan="2" gridSpan="3">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sz="2000" dirty="0" smtClean="0">
                          <a:latin typeface="黑体" panose="02010609060101010101" pitchFamily="49" charset="-122"/>
                          <a:ea typeface="黑体" panose="02010609060101010101" pitchFamily="49" charset="-122"/>
                          <a:cs typeface="黑体" panose="02010609060101010101" pitchFamily="49" charset="-122"/>
                        </a:rPr>
                        <a:t>      </a:t>
                      </a:r>
                      <a:r>
                        <a:rPr lang="zh-CN" altLang="en-US" sz="2000" dirty="0" smtClean="0">
                          <a:latin typeface="黑体" panose="02010609060101010101" pitchFamily="49" charset="-122"/>
                          <a:ea typeface="黑体" panose="02010609060101010101" pitchFamily="49" charset="-122"/>
                          <a:cs typeface="黑体" panose="02010609060101010101" pitchFamily="49" charset="-122"/>
                        </a:rPr>
                        <a:t>能量种类</a:t>
                      </a:r>
                      <a:endParaRPr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pPr marL="0" lvl="0" indent="0">
                        <a:buNone/>
                      </a:pPr>
                      <a:r>
                        <a:rPr lang="zh-CN" altLang="en-US" sz="2000" dirty="0" smtClean="0">
                          <a:latin typeface="黑体" panose="02010609060101010101" pitchFamily="49" charset="-122"/>
                          <a:ea typeface="黑体" panose="02010609060101010101" pitchFamily="49" charset="-122"/>
                          <a:cs typeface="黑体" panose="02010609060101010101" pitchFamily="49" charset="-122"/>
                        </a:rPr>
                        <a:t>场</a:t>
                      </a:r>
                      <a:endParaRPr lang="zh-CN" altLang="en-US" sz="2000" dirty="0">
                        <a:latin typeface="黑体" panose="02010609060101010101" pitchFamily="49" charset="-122"/>
                        <a:ea typeface="黑体" panose="02010609060101010101" pitchFamily="49" charset="-122"/>
                        <a:cs typeface="黑体" panose="02010609060101010101" pitchFamily="49" charset="-122"/>
                      </a:endParaRP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w="12700" cap="rnd" cmpd="sng">
                      <a:solidFill>
                        <a:schemeClr val="tx1"/>
                      </a:solidFill>
                      <a:prstDash val="solid"/>
                      <a:headEnd type="none" w="med" len="med"/>
                      <a:tailEnd type="none" w="med" len="med"/>
                    </a:lnTlToBr>
                    <a:lnBlToTr>
                      <a:noFill/>
                    </a:lnBlToTr>
                    <a:noFill/>
                  </a:tcPr>
                </a:tc>
                <a:tc rowSpan="2" hMerge="1">
                  <a:tcPr>
                    <a:lnT w="28575" cap="flat" cmpd="sng">
                      <a:solidFill>
                        <a:schemeClr val="tx1"/>
                      </a:solidFill>
                      <a:prstDash val="solid"/>
                      <a:headEnd type="none" w="med" len="med"/>
                      <a:tailEnd type="none" w="med" len="med"/>
                    </a:lnT>
                  </a:tcPr>
                </a:tc>
                <a:tc rowSpan="2" hMerge="1">
                  <a:tcPr>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tcPr>
                </a:tc>
                <a:tc rowSpan="2">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热能</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rowSpan="2">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化学能</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3">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000" dirty="0">
                          <a:latin typeface="黑体" panose="02010609060101010101" pitchFamily="49" charset="-122"/>
                          <a:ea typeface="黑体" panose="02010609060101010101" pitchFamily="49" charset="-122"/>
                        </a:rPr>
                        <a:t>机械能</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cP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hMerge="1">
                  <a:tcPr>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rowSpan="2">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电能</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240">
                <a:tc vMerge="1" gridSpan="3">
                  <a:tcPr>
                    <a:lnL w="28575" cap="flat" cmpd="sng">
                      <a:solidFill>
                        <a:schemeClr val="tx1"/>
                      </a:solidFill>
                      <a:prstDash val="solid"/>
                      <a:headEnd type="none" w="med" len="med"/>
                      <a:tailEnd type="none" w="med" len="med"/>
                    </a:lnL>
                    <a:lnB w="12700" cap="flat" cmpd="sng">
                      <a:solidFill>
                        <a:schemeClr val="tx1"/>
                      </a:solidFill>
                      <a:prstDash val="solid"/>
                      <a:headEnd type="none" w="med" len="med"/>
                      <a:tailEnd type="none" w="med" len="med"/>
                    </a:lnB>
                  </a:tcPr>
                </a:tc>
                <a:tc vMerge="1" hMerge="1">
                  <a:tcPr>
                    <a:lnB w="12700" cap="flat" cmpd="sng">
                      <a:solidFill>
                        <a:schemeClr val="tx1"/>
                      </a:solidFill>
                      <a:prstDash val="solid"/>
                      <a:headEnd type="none" w="med" len="med"/>
                      <a:tailEnd type="none" w="med" len="med"/>
                    </a:lnB>
                  </a:tcPr>
                </a:tc>
                <a:tc vMerge="1" hMerge="1">
                  <a:tcPr>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压力</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重力</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离心力</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vMerge="1">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r>
              <a:tr h="762000">
                <a:tc rowSpan="3">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均匀空间</a:t>
                      </a:r>
                      <a:endParaRPr lang="zh-CN" altLang="en-US" sz="2000" dirty="0">
                        <a:latin typeface="黑体" panose="02010609060101010101" pitchFamily="49" charset="-122"/>
                        <a:ea typeface="黑体" panose="02010609060101010101" pitchFamily="49" charset="-122"/>
                      </a:endParaRP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gridSpan="2">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a:buNone/>
                      </a:pPr>
                      <a:r>
                        <a:rPr lang="zh-CN" altLang="en-US" sz="2000" dirty="0">
                          <a:latin typeface="黑体" panose="02010609060101010101" pitchFamily="49" charset="-122"/>
                          <a:ea typeface="黑体" panose="02010609060101010101" pitchFamily="49" charset="-122"/>
                        </a:rPr>
                        <a:t>真空</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分子蒸馏</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rowSpan="3">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分离扩散</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rowSpan="2">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沉降</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超速离心</a:t>
                      </a:r>
                      <a:endParaRPr lang="zh-CN" altLang="en-US" sz="2000" dirty="0">
                        <a:latin typeface="黑体" panose="02010609060101010101" pitchFamily="49" charset="-122"/>
                        <a:ea typeface="黑体" panose="02010609060101010101" pitchFamily="49" charset="-122"/>
                      </a:endParaRPr>
                    </a:p>
                    <a:p>
                      <a:pPr marL="0" lvl="0" indent="0">
                        <a:buNone/>
                      </a:pPr>
                      <a:r>
                        <a:rPr lang="zh-CN" altLang="en-US" sz="2000" dirty="0">
                          <a:latin typeface="黑体" panose="02010609060101010101" pitchFamily="49" charset="-122"/>
                          <a:ea typeface="黑体" panose="02010609060101010101" pitchFamily="49" charset="-122"/>
                        </a:rPr>
                        <a:t>旋风分离</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质谱、电集尘</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762000">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gridSpan="2">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a:buNone/>
                      </a:pPr>
                      <a:r>
                        <a:rPr lang="zh-CN" altLang="en-US" sz="2000" dirty="0">
                          <a:latin typeface="黑体" panose="02010609060101010101" pitchFamily="49" charset="-122"/>
                          <a:ea typeface="黑体" panose="02010609060101010101" pitchFamily="49" charset="-122"/>
                        </a:rPr>
                        <a:t>气相</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热扩散</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旋液分离</a:t>
                      </a:r>
                      <a:endParaRPr lang="zh-CN" altLang="en-US" sz="2000" dirty="0">
                        <a:latin typeface="黑体" panose="02010609060101010101" pitchFamily="49" charset="-122"/>
                        <a:ea typeface="黑体" panose="02010609060101010101" pitchFamily="49" charset="-122"/>
                      </a:endParaRPr>
                    </a:p>
                    <a:p>
                      <a:pPr marL="0" lvl="0" indent="0">
                        <a:buNone/>
                      </a:pPr>
                      <a:r>
                        <a:rPr lang="zh-CN" altLang="en-US" sz="2000" dirty="0">
                          <a:latin typeface="黑体" panose="02010609060101010101" pitchFamily="49" charset="-122"/>
                          <a:ea typeface="黑体" panose="02010609060101010101" pitchFamily="49" charset="-122"/>
                        </a:rPr>
                        <a:t>离心</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电泳</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701040">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gridSpan="2">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a:buNone/>
                      </a:pPr>
                      <a:r>
                        <a:rPr lang="zh-CN" altLang="en-US" sz="2000" dirty="0">
                          <a:latin typeface="黑体" panose="02010609060101010101" pitchFamily="49" charset="-122"/>
                          <a:ea typeface="黑体" panose="02010609060101010101" pitchFamily="49" charset="-122"/>
                        </a:rPr>
                        <a:t>液相</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hMerge="1">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浮选</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超速离心</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磁力分离</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701040">
                <a:tc rowSpan="4">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非均匀空间</a:t>
                      </a:r>
                      <a:endParaRPr lang="zh-CN" altLang="en-US" sz="2000" dirty="0">
                        <a:latin typeface="黑体" panose="02010609060101010101" pitchFamily="49" charset="-122"/>
                        <a:ea typeface="黑体" panose="02010609060101010101" pitchFamily="49" charset="-122"/>
                      </a:endParaRPr>
                    </a:p>
                  </a:txBody>
                  <a:tcPr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rowSpan="2">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多孔滤材</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气相</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气体扩散过滤集尘</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240">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液相</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过滤</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过滤</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离心过滤</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240">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rowSpan="2">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多孔膜</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凝胶</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rowSpan="2">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渗透汽化</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rowSpan="2">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透析</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气体透过</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电泳</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96240">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28575" cap="flat" cmpd="sng">
                      <a:solidFill>
                        <a:schemeClr val="tx1"/>
                      </a:solidFill>
                      <a:prstDash val="solid"/>
                      <a:headEnd type="none" w="med" len="med"/>
                      <a:tailEnd type="none" w="med" len="med"/>
                    </a:lnB>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28575"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固相</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28575" cap="flat" cmpd="sng">
                      <a:solidFill>
                        <a:schemeClr val="tx1"/>
                      </a:solidFill>
                      <a:prstDash val="solid"/>
                      <a:headEnd type="none" w="med" len="med"/>
                      <a:tailEnd type="none" w="med" len="med"/>
                    </a:lnB>
                  </a:tcPr>
                </a:tc>
                <a:tc vMerge="1">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28575"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反渗透</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000" dirty="0">
                          <a:latin typeface="黑体" panose="02010609060101010101" pitchFamily="49" charset="-122"/>
                          <a:ea typeface="黑体" panose="02010609060101010101" pitchFamily="49" charset="-122"/>
                        </a:rPr>
                        <a:t>电渗析</a:t>
                      </a:r>
                      <a:endParaRPr lang="zh-CN" altLang="en-US" sz="2000" dirty="0">
                        <a:latin typeface="黑体" panose="02010609060101010101" pitchFamily="49" charset="-122"/>
                        <a:ea typeface="黑体" panose="02010609060101010101" pitchFamily="49" charset="-122"/>
                      </a:endParaRPr>
                    </a:p>
                  </a:txBody>
                  <a:tcPr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17492" name="灯片编号占位符 1"/>
          <p:cNvSpPr>
            <a:spLocks noGrp="1"/>
          </p:cNvSpPr>
          <p:nvPr>
            <p:ph type="sldNum" sz="quarter" idx="11"/>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5pPr>
          </a:lstStyle>
          <a:p>
            <a:pPr lvl="0" algn="r">
              <a:buSzTx/>
            </a:pPr>
            <a:fld id="{9A0DB2DC-4C9A-4742-B13C-FB6460FD3503}" type="slidenum">
              <a:rPr lang="zh-CN" altLang="en-US" sz="1000" b="0" dirty="0">
                <a:ea typeface="宋体" panose="02010600030101010101" pitchFamily="2" charset="-122"/>
              </a:rPr>
            </a:fld>
            <a:endParaRPr lang="zh-CN" altLang="en-US" sz="1000" b="0" dirty="0">
              <a:latin typeface="Times New Roman" panose="02020603050405020304" pitchFamily="18" charset="0"/>
              <a:ea typeface="宋体" panose="02010600030101010101" pitchFamily="2" charset="-122"/>
            </a:endParaRPr>
          </a:p>
        </p:txBody>
      </p:sp>
      <p:sp>
        <p:nvSpPr>
          <p:cNvPr id="17493" name="TextBox 4"/>
          <p:cNvSpPr txBox="1"/>
          <p:nvPr/>
        </p:nvSpPr>
        <p:spPr>
          <a:xfrm>
            <a:off x="1331913" y="404813"/>
            <a:ext cx="3243262" cy="583565"/>
          </a:xfrm>
          <a:prstGeom prst="rect">
            <a:avLst/>
          </a:prstGeom>
          <a:noFill/>
          <a:ln w="9525">
            <a:noFill/>
          </a:ln>
        </p:spPr>
        <p:txBody>
          <a:bodyPr anchor="t">
            <a:spAutoFit/>
          </a:bodyPr>
          <a:lstStyle/>
          <a:p>
            <a:pPr>
              <a:buSzTx/>
            </a:pPr>
            <a:r>
              <a:rPr lang="en-US" altLang="zh-CN" sz="3200" dirty="0">
                <a:latin typeface="微软雅黑" panose="020B0503020204020204" charset="-122"/>
                <a:ea typeface="微软雅黑" panose="020B0503020204020204" charset="-122"/>
                <a:cs typeface="微软雅黑" panose="020B0503020204020204" charset="-122"/>
              </a:rPr>
              <a:t>1.3 </a:t>
            </a:r>
            <a:r>
              <a:rPr lang="zh-CN" altLang="en-US" sz="3200" dirty="0">
                <a:latin typeface="微软雅黑" panose="020B0503020204020204" charset="-122"/>
                <a:ea typeface="微软雅黑" panose="020B0503020204020204" charset="-122"/>
                <a:cs typeface="微软雅黑" panose="020B0503020204020204" charset="-122"/>
              </a:rPr>
              <a:t>分离方法</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矩形 1378305"/>
          <p:cNvSpPr/>
          <p:nvPr/>
        </p:nvSpPr>
        <p:spPr>
          <a:xfrm>
            <a:off x="250825" y="1258888"/>
            <a:ext cx="8351838" cy="706437"/>
          </a:xfrm>
          <a:prstGeom prst="rect">
            <a:avLst/>
          </a:prstGeom>
          <a:noFill/>
          <a:ln w="9525">
            <a:noFill/>
          </a:ln>
        </p:spPr>
        <p:txBody>
          <a:bodyPr anchor="t">
            <a:spAutoFit/>
          </a:bodyPr>
          <a:lstStyle/>
          <a:p>
            <a:pPr algn="just">
              <a:lnSpc>
                <a:spcPct val="125000"/>
              </a:lnSpc>
              <a:spcBef>
                <a:spcPct val="20000"/>
              </a:spcBef>
              <a:buSzTx/>
            </a:pPr>
            <a:r>
              <a:rPr lang="zh-CN" altLang="en-US" sz="3200" dirty="0">
                <a:solidFill>
                  <a:srgbClr val="FF3300"/>
                </a:solidFill>
                <a:latin typeface="黑体" panose="02010609060101010101" pitchFamily="49" charset="-122"/>
                <a:ea typeface="黑体" panose="02010609060101010101" pitchFamily="49" charset="-122"/>
              </a:rPr>
              <a:t>反应分离方法</a:t>
            </a:r>
            <a:r>
              <a:rPr lang="zh-CN" altLang="en-US" sz="3200" dirty="0">
                <a:latin typeface="黑体" panose="02010609060101010101" pitchFamily="49" charset="-122"/>
                <a:ea typeface="黑体" panose="02010609060101010101" pitchFamily="49" charset="-122"/>
              </a:rPr>
              <a:t>：</a:t>
            </a:r>
            <a:endParaRPr lang="zh-CN" altLang="en-US" sz="3200" dirty="0">
              <a:latin typeface="黑体" panose="02010609060101010101" pitchFamily="49" charset="-122"/>
              <a:ea typeface="黑体" panose="02010609060101010101" pitchFamily="49" charset="-122"/>
            </a:endParaRPr>
          </a:p>
        </p:txBody>
      </p:sp>
      <p:graphicFrame>
        <p:nvGraphicFramePr>
          <p:cNvPr id="1378310" name="内容占位符 1378309"/>
          <p:cNvGraphicFramePr>
            <a:graphicFrameLocks noGrp="1"/>
          </p:cNvGraphicFramePr>
          <p:nvPr>
            <p:ph idx="4294967295"/>
          </p:nvPr>
        </p:nvGraphicFramePr>
        <p:xfrm>
          <a:off x="250825" y="1960563"/>
          <a:ext cx="8543925" cy="4398963"/>
        </p:xfrm>
        <a:graphic>
          <a:graphicData uri="http://schemas.openxmlformats.org/drawingml/2006/table">
            <a:tbl>
              <a:tblPr/>
              <a:tblGrid>
                <a:gridCol w="1297305"/>
                <a:gridCol w="1295400"/>
                <a:gridCol w="2016125"/>
                <a:gridCol w="3935095"/>
              </a:tblGrid>
              <a:tr h="661622">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dirty="0">
                          <a:latin typeface="黑体" panose="02010609060101010101" pitchFamily="49" charset="-122"/>
                          <a:ea typeface="黑体" panose="02010609060101010101" pitchFamily="49" charset="-122"/>
                        </a:rPr>
                        <a:t>反应体</a:t>
                      </a:r>
                      <a:endParaRPr lang="zh-CN" altLang="en-US" sz="2400" dirty="0">
                        <a:latin typeface="黑体" panose="02010609060101010101" pitchFamily="49" charset="-122"/>
                        <a:ea typeface="黑体" panose="02010609060101010101" pitchFamily="49" charset="-122"/>
                      </a:endParaRPr>
                    </a:p>
                  </a:txBody>
                  <a:tcPr marT="45717" marB="4571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dirty="0">
                          <a:latin typeface="黑体" panose="02010609060101010101" pitchFamily="49" charset="-122"/>
                          <a:ea typeface="黑体" panose="02010609060101010101" pitchFamily="49" charset="-122"/>
                        </a:rPr>
                        <a:t>类型</a:t>
                      </a:r>
                      <a:endParaRPr lang="zh-CN" altLang="en-US" sz="2400" dirty="0">
                        <a:latin typeface="黑体" panose="02010609060101010101" pitchFamily="49" charset="-122"/>
                        <a:ea typeface="黑体" panose="02010609060101010101" pitchFamily="49" charset="-122"/>
                      </a:endParaRPr>
                    </a:p>
                  </a:txBody>
                  <a:tcPr marT="45717" marB="4571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dirty="0">
                          <a:latin typeface="黑体" panose="02010609060101010101" pitchFamily="49" charset="-122"/>
                          <a:ea typeface="黑体" panose="02010609060101010101" pitchFamily="49" charset="-122"/>
                        </a:rPr>
                        <a:t>反应类型</a:t>
                      </a:r>
                      <a:endParaRPr lang="zh-CN" altLang="en-US" sz="2400" dirty="0">
                        <a:latin typeface="黑体" panose="02010609060101010101" pitchFamily="49" charset="-122"/>
                        <a:ea typeface="黑体" panose="02010609060101010101" pitchFamily="49" charset="-122"/>
                      </a:endParaRPr>
                    </a:p>
                  </a:txBody>
                  <a:tcPr marT="45717" marB="4571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dirty="0">
                          <a:latin typeface="黑体" panose="02010609060101010101" pitchFamily="49" charset="-122"/>
                          <a:ea typeface="黑体" panose="02010609060101010101" pitchFamily="49" charset="-122"/>
                        </a:rPr>
                        <a:t>分离方法</a:t>
                      </a:r>
                      <a:endParaRPr lang="zh-CN" altLang="en-US" sz="2400" dirty="0">
                        <a:latin typeface="黑体" panose="02010609060101010101" pitchFamily="49" charset="-122"/>
                        <a:ea typeface="黑体" panose="02010609060101010101" pitchFamily="49" charset="-122"/>
                      </a:endParaRPr>
                    </a:p>
                  </a:txBody>
                  <a:tcPr marT="45717" marB="4571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944812">
                <a:tc rowSpan="3">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dirty="0">
                          <a:latin typeface="黑体" panose="02010609060101010101" pitchFamily="49" charset="-122"/>
                          <a:ea typeface="黑体" panose="02010609060101010101" pitchFamily="49" charset="-122"/>
                        </a:rPr>
                        <a:t>有</a:t>
                      </a:r>
                      <a:endParaRPr lang="zh-CN" altLang="en-US" sz="2400" dirty="0">
                        <a:latin typeface="黑体" panose="02010609060101010101" pitchFamily="49" charset="-122"/>
                        <a:ea typeface="黑体" panose="02010609060101010101" pitchFamily="49" charset="-122"/>
                      </a:endParaRPr>
                    </a:p>
                  </a:txBody>
                  <a:tcPr marT="45717" marB="4571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dirty="0">
                          <a:latin typeface="黑体" panose="02010609060101010101" pitchFamily="49" charset="-122"/>
                          <a:ea typeface="黑体" panose="02010609060101010101" pitchFamily="49" charset="-122"/>
                        </a:rPr>
                        <a:t>再生型</a:t>
                      </a:r>
                      <a:endParaRPr lang="zh-CN" altLang="en-US" sz="2400" dirty="0">
                        <a:latin typeface="黑体" panose="02010609060101010101" pitchFamily="49" charset="-122"/>
                        <a:ea typeface="黑体" panose="02010609060101010101" pitchFamily="49" charset="-122"/>
                      </a:endParaRPr>
                    </a:p>
                  </a:txBody>
                  <a:tcPr marT="45717" marB="4571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dirty="0">
                          <a:latin typeface="黑体" panose="02010609060101010101" pitchFamily="49" charset="-122"/>
                          <a:ea typeface="黑体" panose="02010609060101010101" pitchFamily="49" charset="-122"/>
                        </a:rPr>
                        <a:t>可逆或平衡交换反应</a:t>
                      </a:r>
                      <a:endParaRPr lang="zh-CN" altLang="en-US" sz="2400" dirty="0">
                        <a:latin typeface="黑体" panose="02010609060101010101" pitchFamily="49" charset="-122"/>
                        <a:ea typeface="黑体" panose="02010609060101010101" pitchFamily="49" charset="-122"/>
                      </a:endParaRPr>
                    </a:p>
                  </a:txBody>
                  <a:tcPr marT="45717" marB="4571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dirty="0">
                          <a:latin typeface="黑体" panose="02010609060101010101" pitchFamily="49" charset="-122"/>
                          <a:ea typeface="黑体" panose="02010609060101010101" pitchFamily="49" charset="-122"/>
                        </a:rPr>
                        <a:t>离子交换、螯合交换、反应萃取、反应吸收</a:t>
                      </a:r>
                      <a:endParaRPr lang="zh-CN" altLang="en-US" sz="2400" dirty="0">
                        <a:latin typeface="黑体" panose="02010609060101010101" pitchFamily="49" charset="-122"/>
                        <a:ea typeface="黑体" panose="02010609060101010101" pitchFamily="49" charset="-122"/>
                      </a:endParaRPr>
                    </a:p>
                  </a:txBody>
                  <a:tcPr marT="45717" marB="4571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371501">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dirty="0" smtClean="0">
                          <a:latin typeface="黑体" panose="02010609060101010101" pitchFamily="49" charset="-122"/>
                          <a:ea typeface="黑体" panose="02010609060101010101" pitchFamily="49" charset="-122"/>
                        </a:rPr>
                        <a:t>一次性</a:t>
                      </a:r>
                      <a:endParaRPr lang="zh-CN" altLang="en-US" sz="2400" dirty="0">
                        <a:latin typeface="黑体" panose="02010609060101010101" pitchFamily="49" charset="-122"/>
                        <a:ea typeface="黑体" panose="02010609060101010101" pitchFamily="49" charset="-122"/>
                      </a:endParaRPr>
                    </a:p>
                  </a:txBody>
                  <a:tcPr marT="45717" marB="4571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dirty="0">
                          <a:latin typeface="黑体" panose="02010609060101010101" pitchFamily="49" charset="-122"/>
                          <a:ea typeface="黑体" panose="02010609060101010101" pitchFamily="49" charset="-122"/>
                        </a:rPr>
                        <a:t>不可逆反应</a:t>
                      </a:r>
                      <a:endParaRPr lang="zh-CN" altLang="en-US" sz="2400" dirty="0">
                        <a:latin typeface="黑体" panose="02010609060101010101" pitchFamily="49" charset="-122"/>
                        <a:ea typeface="黑体" panose="02010609060101010101" pitchFamily="49" charset="-122"/>
                      </a:endParaRPr>
                    </a:p>
                  </a:txBody>
                  <a:tcPr marT="45717" marB="4571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dirty="0">
                          <a:latin typeface="黑体" panose="02010609060101010101" pitchFamily="49" charset="-122"/>
                          <a:ea typeface="黑体" panose="02010609060101010101" pitchFamily="49" charset="-122"/>
                        </a:rPr>
                        <a:t>反应吸收、反应结晶、中和沉淀、氧化、还原（化学解析）</a:t>
                      </a:r>
                      <a:endParaRPr lang="zh-CN" altLang="en-US" sz="2400" dirty="0">
                        <a:latin typeface="黑体" panose="02010609060101010101" pitchFamily="49" charset="-122"/>
                        <a:ea typeface="黑体" panose="02010609060101010101" pitchFamily="49" charset="-122"/>
                      </a:endParaRPr>
                    </a:p>
                  </a:txBody>
                  <a:tcPr marT="45717" marB="4571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711149">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dirty="0">
                          <a:latin typeface="黑体" panose="02010609060101010101" pitchFamily="49" charset="-122"/>
                          <a:ea typeface="黑体" panose="02010609060101010101" pitchFamily="49" charset="-122"/>
                        </a:rPr>
                        <a:t>生物体</a:t>
                      </a:r>
                      <a:endParaRPr lang="zh-CN" altLang="en-US" sz="2400" dirty="0">
                        <a:latin typeface="黑体" panose="02010609060101010101" pitchFamily="49" charset="-122"/>
                        <a:ea typeface="黑体" panose="02010609060101010101" pitchFamily="49" charset="-122"/>
                      </a:endParaRPr>
                    </a:p>
                  </a:txBody>
                  <a:tcPr marT="45717" marB="4571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dirty="0">
                          <a:latin typeface="黑体" panose="02010609060101010101" pitchFamily="49" charset="-122"/>
                          <a:ea typeface="黑体" panose="02010609060101010101" pitchFamily="49" charset="-122"/>
                        </a:rPr>
                        <a:t>生物反应</a:t>
                      </a:r>
                      <a:endParaRPr lang="zh-CN" altLang="en-US" sz="2400" dirty="0">
                        <a:latin typeface="黑体" panose="02010609060101010101" pitchFamily="49" charset="-122"/>
                        <a:ea typeface="黑体" panose="02010609060101010101" pitchFamily="49" charset="-122"/>
                      </a:endParaRPr>
                    </a:p>
                  </a:txBody>
                  <a:tcPr marT="45717" marB="4571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dirty="0">
                          <a:latin typeface="黑体" panose="02010609060101010101" pitchFamily="49" charset="-122"/>
                          <a:ea typeface="黑体" panose="02010609060101010101" pitchFamily="49" charset="-122"/>
                        </a:rPr>
                        <a:t>活性污泥</a:t>
                      </a:r>
                      <a:endParaRPr lang="zh-CN" altLang="en-US" sz="2400" dirty="0">
                        <a:latin typeface="黑体" panose="02010609060101010101" pitchFamily="49" charset="-122"/>
                        <a:ea typeface="黑体" panose="02010609060101010101" pitchFamily="49" charset="-122"/>
                      </a:endParaRPr>
                    </a:p>
                  </a:txBody>
                  <a:tcPr marT="45717" marB="4571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709879">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dirty="0">
                          <a:latin typeface="黑体" panose="02010609060101010101" pitchFamily="49" charset="-122"/>
                          <a:ea typeface="黑体" panose="02010609060101010101" pitchFamily="49" charset="-122"/>
                        </a:rPr>
                        <a:t>无</a:t>
                      </a:r>
                      <a:endParaRPr lang="zh-CN" altLang="en-US" sz="2400" dirty="0">
                        <a:latin typeface="黑体" panose="02010609060101010101" pitchFamily="49" charset="-122"/>
                        <a:ea typeface="黑体" panose="02010609060101010101" pitchFamily="49" charset="-122"/>
                      </a:endParaRPr>
                    </a:p>
                  </a:txBody>
                  <a:tcPr marT="45717" marB="4571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400" dirty="0">
                        <a:latin typeface="黑体" panose="02010609060101010101" pitchFamily="49" charset="-122"/>
                        <a:ea typeface="黑体" panose="02010609060101010101" pitchFamily="49" charset="-122"/>
                      </a:endParaRPr>
                    </a:p>
                  </a:txBody>
                  <a:tcPr marT="45717" marB="4571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dirty="0">
                          <a:latin typeface="黑体" panose="02010609060101010101" pitchFamily="49" charset="-122"/>
                          <a:ea typeface="黑体" panose="02010609060101010101" pitchFamily="49" charset="-122"/>
                        </a:rPr>
                        <a:t>电化学反应</a:t>
                      </a:r>
                      <a:endParaRPr lang="zh-CN" altLang="en-US" sz="2400" dirty="0">
                        <a:latin typeface="黑体" panose="02010609060101010101" pitchFamily="49" charset="-122"/>
                        <a:ea typeface="黑体" panose="02010609060101010101" pitchFamily="49" charset="-122"/>
                      </a:endParaRPr>
                    </a:p>
                  </a:txBody>
                  <a:tcPr marT="45717" marB="4571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accent2"/>
                        </a:buClr>
                        <a:buSzPct val="9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a:buNone/>
                      </a:pPr>
                      <a:r>
                        <a:rPr lang="zh-CN" altLang="en-US" sz="2400" dirty="0">
                          <a:latin typeface="黑体" panose="02010609060101010101" pitchFamily="49" charset="-122"/>
                          <a:ea typeface="黑体" panose="02010609060101010101" pitchFamily="49" charset="-122"/>
                        </a:rPr>
                        <a:t>湿式精炼</a:t>
                      </a:r>
                      <a:endParaRPr lang="zh-CN" altLang="en-US" sz="2400" dirty="0">
                        <a:latin typeface="黑体" panose="02010609060101010101" pitchFamily="49" charset="-122"/>
                        <a:ea typeface="黑体" panose="02010609060101010101" pitchFamily="49" charset="-122"/>
                      </a:endParaRPr>
                    </a:p>
                  </a:txBody>
                  <a:tcPr marT="45717" marB="4571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18464" name="灯片编号占位符 1"/>
          <p:cNvSpPr>
            <a:spLocks noGrp="1"/>
          </p:cNvSpPr>
          <p:nvPr>
            <p:ph type="sldNum" sz="quarter" idx="11"/>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5pPr>
          </a:lstStyle>
          <a:p>
            <a:pPr lvl="0" algn="r">
              <a:buSzTx/>
            </a:pPr>
            <a:fld id="{9A0DB2DC-4C9A-4742-B13C-FB6460FD3503}" type="slidenum">
              <a:rPr lang="zh-CN" altLang="en-US" sz="1000" b="0" dirty="0">
                <a:ea typeface="宋体" panose="02010600030101010101" pitchFamily="2" charset="-122"/>
              </a:rPr>
            </a:fld>
            <a:endParaRPr lang="zh-CN" altLang="en-US" sz="1000" b="0" dirty="0">
              <a:latin typeface="Times New Roman" panose="02020603050405020304" pitchFamily="18" charset="0"/>
              <a:ea typeface="宋体" panose="02010600030101010101" pitchFamily="2" charset="-122"/>
            </a:endParaRPr>
          </a:p>
        </p:txBody>
      </p:sp>
      <p:sp>
        <p:nvSpPr>
          <p:cNvPr id="18465" name="TextBox 4"/>
          <p:cNvSpPr txBox="1"/>
          <p:nvPr/>
        </p:nvSpPr>
        <p:spPr>
          <a:xfrm>
            <a:off x="1331913" y="404813"/>
            <a:ext cx="3243262" cy="583565"/>
          </a:xfrm>
          <a:prstGeom prst="rect">
            <a:avLst/>
          </a:prstGeom>
          <a:noFill/>
          <a:ln w="9525">
            <a:noFill/>
          </a:ln>
        </p:spPr>
        <p:txBody>
          <a:bodyPr anchor="t">
            <a:spAutoFit/>
          </a:bodyPr>
          <a:lstStyle/>
          <a:p>
            <a:pPr>
              <a:buSzTx/>
            </a:pPr>
            <a:r>
              <a:rPr lang="en-US" altLang="zh-CN" sz="3200" dirty="0">
                <a:latin typeface="微软雅黑" panose="020B0503020204020204" charset="-122"/>
                <a:ea typeface="微软雅黑" panose="020B0503020204020204" charset="-122"/>
                <a:cs typeface="微软雅黑" panose="020B0503020204020204" charset="-122"/>
              </a:rPr>
              <a:t>1.3 </a:t>
            </a:r>
            <a:r>
              <a:rPr lang="zh-CN" altLang="en-US" sz="3200" dirty="0">
                <a:latin typeface="微软雅黑" panose="020B0503020204020204" charset="-122"/>
                <a:ea typeface="微软雅黑" panose="020B0503020204020204" charset="-122"/>
                <a:cs typeface="微软雅黑" panose="020B0503020204020204" charset="-122"/>
              </a:rPr>
              <a:t>分离方法</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2530" name="画布 1"/>
          <p:cNvGrpSpPr/>
          <p:nvPr/>
        </p:nvGrpSpPr>
        <p:grpSpPr>
          <a:xfrm>
            <a:off x="228600" y="1493838"/>
            <a:ext cx="8226425" cy="4606925"/>
            <a:chOff x="0" y="0"/>
            <a:chExt cx="53016" cy="29133"/>
          </a:xfrm>
        </p:grpSpPr>
        <p:sp>
          <p:nvSpPr>
            <p:cNvPr id="22532" name="AutoShape 49"/>
            <p:cNvSpPr>
              <a:spLocks noChangeAspect="1"/>
            </p:cNvSpPr>
            <p:nvPr/>
          </p:nvSpPr>
          <p:spPr>
            <a:xfrm>
              <a:off x="0" y="0"/>
              <a:ext cx="53016" cy="29133"/>
            </a:xfrm>
            <a:prstGeom prst="rect">
              <a:avLst/>
            </a:prstGeom>
            <a:noFill/>
            <a:ln w="9525">
              <a:noFill/>
            </a:ln>
          </p:spPr>
          <p:txBody>
            <a:bodyPr/>
            <a:p>
              <a:endParaRPr lang="zh-CN" altLang="en-US" sz="1600" dirty="0">
                <a:latin typeface="微软雅黑" panose="020B0503020204020204" charset="-122"/>
                <a:ea typeface="微软雅黑" panose="020B0503020204020204" charset="-122"/>
              </a:endParaRPr>
            </a:p>
          </p:txBody>
        </p:sp>
        <p:sp>
          <p:nvSpPr>
            <p:cNvPr id="22533" name="矩形 2"/>
            <p:cNvSpPr/>
            <p:nvPr/>
          </p:nvSpPr>
          <p:spPr>
            <a:xfrm>
              <a:off x="1669" y="8017"/>
              <a:ext cx="3340" cy="15346"/>
            </a:xfrm>
            <a:prstGeom prst="rect">
              <a:avLst/>
            </a:prstGeom>
            <a:noFill/>
            <a:ln w="9525" cap="flat" cmpd="sng">
              <a:solidFill>
                <a:srgbClr val="000000"/>
              </a:solidFill>
              <a:prstDash val="solid"/>
              <a:miter/>
              <a:headEnd type="none" w="med" len="med"/>
              <a:tailEnd type="none" w="med" len="med"/>
            </a:ln>
          </p:spPr>
          <p:txBody>
            <a:bodyPr anchor="ctr"/>
            <a:p>
              <a:r>
                <a:rPr lang="zh-CN" altLang="en-US" sz="1600" dirty="0">
                  <a:solidFill>
                    <a:srgbClr val="000000"/>
                  </a:solidFill>
                  <a:latin typeface="微软雅黑" panose="020B0503020204020204" charset="-122"/>
                  <a:ea typeface="微软雅黑" panose="020B0503020204020204" charset="-122"/>
                </a:rPr>
                <a:t>玫</a:t>
              </a:r>
              <a:endParaRPr lang="en-US" altLang="zh-CN" sz="1600" dirty="0">
                <a:solidFill>
                  <a:srgbClr val="000000"/>
                </a:solidFill>
                <a:latin typeface="微软雅黑" panose="020B0503020204020204" charset="-122"/>
                <a:ea typeface="微软雅黑" panose="020B0503020204020204" charset="-122"/>
              </a:endParaRPr>
            </a:p>
            <a:p>
              <a:r>
                <a:rPr lang="zh-CN" altLang="en-US" sz="1600" dirty="0">
                  <a:solidFill>
                    <a:srgbClr val="000000"/>
                  </a:solidFill>
                  <a:latin typeface="微软雅黑" panose="020B0503020204020204" charset="-122"/>
                  <a:ea typeface="微软雅黑" panose="020B0503020204020204" charset="-122"/>
                </a:rPr>
                <a:t>瑰</a:t>
              </a:r>
              <a:endParaRPr lang="en-US" altLang="zh-CN" sz="1600" dirty="0">
                <a:solidFill>
                  <a:srgbClr val="000000"/>
                </a:solidFill>
                <a:latin typeface="微软雅黑" panose="020B0503020204020204" charset="-122"/>
                <a:ea typeface="微软雅黑" panose="020B0503020204020204" charset="-122"/>
              </a:endParaRPr>
            </a:p>
            <a:p>
              <a:endParaRPr lang="zh-CN" altLang="en-US" sz="1600" dirty="0">
                <a:latin typeface="微软雅黑" panose="020B0503020204020204" charset="-122"/>
                <a:ea typeface="微软雅黑" panose="020B0503020204020204" charset="-122"/>
              </a:endParaRPr>
            </a:p>
          </p:txBody>
        </p:sp>
        <p:sp>
          <p:nvSpPr>
            <p:cNvPr id="22534" name="直接连接符 3"/>
            <p:cNvSpPr/>
            <p:nvPr/>
          </p:nvSpPr>
          <p:spPr>
            <a:xfrm>
              <a:off x="5009" y="15690"/>
              <a:ext cx="3101" cy="0"/>
            </a:xfrm>
            <a:prstGeom prst="line">
              <a:avLst/>
            </a:prstGeom>
            <a:ln w="9525" cap="flat" cmpd="sng">
              <a:solidFill>
                <a:srgbClr val="4579B8"/>
              </a:solidFill>
              <a:prstDash val="solid"/>
              <a:headEnd type="none" w="med" len="med"/>
              <a:tailEnd type="none" w="med" len="med"/>
            </a:ln>
          </p:spPr>
        </p:sp>
        <p:sp>
          <p:nvSpPr>
            <p:cNvPr id="22535" name="直接连接符 4"/>
            <p:cNvSpPr/>
            <p:nvPr/>
          </p:nvSpPr>
          <p:spPr>
            <a:xfrm>
              <a:off x="8188" y="5910"/>
              <a:ext cx="1" cy="20097"/>
            </a:xfrm>
            <a:prstGeom prst="line">
              <a:avLst/>
            </a:prstGeom>
            <a:ln w="9525" cap="flat" cmpd="sng">
              <a:solidFill>
                <a:srgbClr val="000000"/>
              </a:solidFill>
              <a:prstDash val="solid"/>
              <a:headEnd type="none" w="med" len="med"/>
              <a:tailEnd type="none" w="med" len="med"/>
            </a:ln>
          </p:spPr>
        </p:sp>
        <p:sp>
          <p:nvSpPr>
            <p:cNvPr id="22536" name="直接连接符 5"/>
            <p:cNvSpPr/>
            <p:nvPr/>
          </p:nvSpPr>
          <p:spPr>
            <a:xfrm>
              <a:off x="5088" y="15690"/>
              <a:ext cx="3101" cy="0"/>
            </a:xfrm>
            <a:prstGeom prst="line">
              <a:avLst/>
            </a:prstGeom>
            <a:ln w="9525" cap="flat" cmpd="sng">
              <a:solidFill>
                <a:srgbClr val="000000"/>
              </a:solidFill>
              <a:prstDash val="solid"/>
              <a:headEnd type="none" w="med" len="med"/>
              <a:tailEnd type="none" w="med" len="med"/>
            </a:ln>
          </p:spPr>
        </p:sp>
        <p:sp>
          <p:nvSpPr>
            <p:cNvPr id="22537" name="直接连接符 7"/>
            <p:cNvSpPr/>
            <p:nvPr/>
          </p:nvSpPr>
          <p:spPr>
            <a:xfrm>
              <a:off x="8189" y="5951"/>
              <a:ext cx="3101" cy="0"/>
            </a:xfrm>
            <a:prstGeom prst="line">
              <a:avLst/>
            </a:prstGeom>
            <a:ln w="9525" cap="flat" cmpd="sng">
              <a:solidFill>
                <a:srgbClr val="000000"/>
              </a:solidFill>
              <a:prstDash val="solid"/>
              <a:headEnd type="none" w="med" len="med"/>
              <a:tailEnd type="none" w="med" len="med"/>
            </a:ln>
          </p:spPr>
        </p:sp>
        <p:sp>
          <p:nvSpPr>
            <p:cNvPr id="22538" name="直接连接符 8"/>
            <p:cNvSpPr/>
            <p:nvPr/>
          </p:nvSpPr>
          <p:spPr>
            <a:xfrm>
              <a:off x="8110" y="12072"/>
              <a:ext cx="3101" cy="0"/>
            </a:xfrm>
            <a:prstGeom prst="line">
              <a:avLst/>
            </a:prstGeom>
            <a:ln w="9525" cap="flat" cmpd="sng">
              <a:solidFill>
                <a:srgbClr val="000000"/>
              </a:solidFill>
              <a:prstDash val="solid"/>
              <a:headEnd type="none" w="med" len="med"/>
              <a:tailEnd type="none" w="med" len="med"/>
            </a:ln>
          </p:spPr>
        </p:sp>
        <p:sp>
          <p:nvSpPr>
            <p:cNvPr id="22539" name="直接连接符 9"/>
            <p:cNvSpPr/>
            <p:nvPr/>
          </p:nvSpPr>
          <p:spPr>
            <a:xfrm>
              <a:off x="8189" y="18091"/>
              <a:ext cx="3101" cy="0"/>
            </a:xfrm>
            <a:prstGeom prst="line">
              <a:avLst/>
            </a:prstGeom>
            <a:ln w="9525" cap="flat" cmpd="sng">
              <a:solidFill>
                <a:srgbClr val="000000"/>
              </a:solidFill>
              <a:prstDash val="solid"/>
              <a:headEnd type="none" w="med" len="med"/>
              <a:tailEnd type="none" w="med" len="med"/>
            </a:ln>
          </p:spPr>
        </p:sp>
        <p:sp>
          <p:nvSpPr>
            <p:cNvPr id="22540" name="直接连接符 10"/>
            <p:cNvSpPr/>
            <p:nvPr/>
          </p:nvSpPr>
          <p:spPr>
            <a:xfrm>
              <a:off x="8189" y="25968"/>
              <a:ext cx="3022" cy="40"/>
            </a:xfrm>
            <a:prstGeom prst="line">
              <a:avLst/>
            </a:prstGeom>
            <a:ln w="9525" cap="flat" cmpd="sng">
              <a:solidFill>
                <a:srgbClr val="000000"/>
              </a:solidFill>
              <a:prstDash val="solid"/>
              <a:headEnd type="none" w="med" len="med"/>
              <a:tailEnd type="none" w="med" len="med"/>
            </a:ln>
          </p:spPr>
        </p:sp>
        <p:sp>
          <p:nvSpPr>
            <p:cNvPr id="22541" name="矩形 12"/>
            <p:cNvSpPr/>
            <p:nvPr/>
          </p:nvSpPr>
          <p:spPr>
            <a:xfrm>
              <a:off x="11290" y="4639"/>
              <a:ext cx="5566" cy="2783"/>
            </a:xfrm>
            <a:prstGeom prst="rect">
              <a:avLst/>
            </a:prstGeom>
            <a:noFill/>
            <a:ln w="9525" cap="flat" cmpd="sng">
              <a:solidFill>
                <a:srgbClr val="000000"/>
              </a:solidFill>
              <a:prstDash val="solid"/>
              <a:miter/>
              <a:headEnd type="none" w="med" len="med"/>
              <a:tailEnd type="none" w="med" len="med"/>
            </a:ln>
          </p:spPr>
          <p:txBody>
            <a:bodyPr anchor="ctr"/>
            <a:p>
              <a:pPr algn="ctr"/>
              <a:r>
                <a:rPr lang="zh-CN" altLang="en-US" sz="1600" dirty="0">
                  <a:latin typeface="微软雅黑" panose="020B0503020204020204" charset="-122"/>
                  <a:ea typeface="微软雅黑" panose="020B0503020204020204" charset="-122"/>
                </a:rPr>
                <a:t>花渣</a:t>
              </a:r>
              <a:endParaRPr lang="zh-CN" altLang="en-US" sz="1600" dirty="0">
                <a:latin typeface="微软雅黑" panose="020B0503020204020204" charset="-122"/>
                <a:ea typeface="微软雅黑" panose="020B0503020204020204" charset="-122"/>
              </a:endParaRPr>
            </a:p>
          </p:txBody>
        </p:sp>
        <p:sp>
          <p:nvSpPr>
            <p:cNvPr id="22542" name="矩形 13"/>
            <p:cNvSpPr/>
            <p:nvPr/>
          </p:nvSpPr>
          <p:spPr>
            <a:xfrm>
              <a:off x="11211" y="10840"/>
              <a:ext cx="6219" cy="2783"/>
            </a:xfrm>
            <a:prstGeom prst="rect">
              <a:avLst/>
            </a:prstGeom>
            <a:noFill/>
            <a:ln w="9525" cap="flat" cmpd="sng">
              <a:solidFill>
                <a:srgbClr val="000000"/>
              </a:solidFill>
              <a:prstDash val="solid"/>
              <a:miter/>
              <a:headEnd type="none" w="med" len="med"/>
              <a:tailEnd type="none" w="med" len="med"/>
            </a:ln>
          </p:spPr>
          <p:txBody>
            <a:bodyPr anchor="ctr"/>
            <a:p>
              <a:pPr algn="ctr"/>
              <a:endParaRPr lang="en-US" altLang="zh-CN" sz="1600" dirty="0">
                <a:latin typeface="微软雅黑" panose="020B0503020204020204" charset="-122"/>
                <a:ea typeface="微软雅黑" panose="020B0503020204020204" charset="-122"/>
              </a:endParaRPr>
            </a:p>
            <a:p>
              <a:pPr algn="ctr"/>
              <a:r>
                <a:rPr lang="zh-CN" altLang="en-US" sz="1600" dirty="0">
                  <a:latin typeface="微软雅黑" panose="020B0503020204020204" charset="-122"/>
                  <a:ea typeface="微软雅黑" panose="020B0503020204020204" charset="-122"/>
                </a:rPr>
                <a:t>玫瑰油	</a:t>
              </a:r>
              <a:endParaRPr lang="zh-CN" altLang="en-US" sz="1600" dirty="0">
                <a:latin typeface="微软雅黑" panose="020B0503020204020204" charset="-122"/>
                <a:ea typeface="微软雅黑" panose="020B0503020204020204" charset="-122"/>
              </a:endParaRPr>
            </a:p>
          </p:txBody>
        </p:sp>
        <p:sp>
          <p:nvSpPr>
            <p:cNvPr id="22543" name="矩形 14"/>
            <p:cNvSpPr/>
            <p:nvPr/>
          </p:nvSpPr>
          <p:spPr>
            <a:xfrm>
              <a:off x="11290" y="16541"/>
              <a:ext cx="5566" cy="2783"/>
            </a:xfrm>
            <a:prstGeom prst="rect">
              <a:avLst/>
            </a:prstGeom>
            <a:noFill/>
            <a:ln w="9525" cap="flat" cmpd="sng">
              <a:solidFill>
                <a:srgbClr val="000000"/>
              </a:solidFill>
              <a:prstDash val="solid"/>
              <a:miter/>
              <a:headEnd type="none" w="med" len="med"/>
              <a:tailEnd type="none" w="med" len="med"/>
            </a:ln>
          </p:spPr>
          <p:txBody>
            <a:bodyPr anchor="ctr"/>
            <a:p>
              <a:pPr algn="ctr"/>
              <a:r>
                <a:rPr lang="zh-CN" altLang="en-US" sz="1600" dirty="0">
                  <a:latin typeface="微软雅黑" panose="020B0503020204020204" charset="-122"/>
                  <a:ea typeface="微软雅黑" panose="020B0503020204020204" charset="-122"/>
                </a:rPr>
                <a:t>废水</a:t>
              </a:r>
              <a:endParaRPr lang="zh-CN" altLang="en-US" sz="1600" dirty="0">
                <a:latin typeface="微软雅黑" panose="020B0503020204020204" charset="-122"/>
                <a:ea typeface="微软雅黑" panose="020B0503020204020204" charset="-122"/>
              </a:endParaRPr>
            </a:p>
          </p:txBody>
        </p:sp>
        <p:sp>
          <p:nvSpPr>
            <p:cNvPr id="22544" name="矩形 15"/>
            <p:cNvSpPr/>
            <p:nvPr/>
          </p:nvSpPr>
          <p:spPr>
            <a:xfrm>
              <a:off x="11211" y="24696"/>
              <a:ext cx="7713" cy="2783"/>
            </a:xfrm>
            <a:prstGeom prst="rect">
              <a:avLst/>
            </a:prstGeom>
            <a:noFill/>
            <a:ln w="9525" cap="flat" cmpd="sng">
              <a:solidFill>
                <a:srgbClr val="000000"/>
              </a:solidFill>
              <a:prstDash val="solid"/>
              <a:miter/>
              <a:headEnd type="none" w="med" len="med"/>
              <a:tailEnd type="none" w="med" len="med"/>
            </a:ln>
          </p:spPr>
          <p:txBody>
            <a:bodyPr anchor="ctr"/>
            <a:p>
              <a:pPr algn="ctr"/>
              <a:r>
                <a:rPr lang="zh-CN" altLang="en-US" sz="1600" dirty="0">
                  <a:latin typeface="微软雅黑" panose="020B0503020204020204" charset="-122"/>
                  <a:ea typeface="微软雅黑" panose="020B0503020204020204" charset="-122"/>
                </a:rPr>
                <a:t>玫瑰露</a:t>
              </a:r>
              <a:endParaRPr lang="zh-CN" altLang="en-US" sz="1600" dirty="0">
                <a:latin typeface="微软雅黑" panose="020B0503020204020204" charset="-122"/>
                <a:ea typeface="微软雅黑" panose="020B0503020204020204" charset="-122"/>
              </a:endParaRPr>
            </a:p>
          </p:txBody>
        </p:sp>
        <p:sp>
          <p:nvSpPr>
            <p:cNvPr id="22545" name="直接连接符 16"/>
            <p:cNvSpPr/>
            <p:nvPr/>
          </p:nvSpPr>
          <p:spPr>
            <a:xfrm>
              <a:off x="16856" y="6030"/>
              <a:ext cx="2704" cy="0"/>
            </a:xfrm>
            <a:prstGeom prst="line">
              <a:avLst/>
            </a:prstGeom>
            <a:ln w="9525" cap="flat" cmpd="sng">
              <a:solidFill>
                <a:srgbClr val="000000"/>
              </a:solidFill>
              <a:prstDash val="solid"/>
              <a:headEnd type="none" w="med" len="med"/>
              <a:tailEnd type="none" w="med" len="med"/>
            </a:ln>
          </p:spPr>
        </p:sp>
        <p:sp>
          <p:nvSpPr>
            <p:cNvPr id="22546" name="直接连接符 17"/>
            <p:cNvSpPr/>
            <p:nvPr/>
          </p:nvSpPr>
          <p:spPr>
            <a:xfrm>
              <a:off x="19560" y="3287"/>
              <a:ext cx="0" cy="5407"/>
            </a:xfrm>
            <a:prstGeom prst="line">
              <a:avLst/>
            </a:prstGeom>
            <a:ln w="9525" cap="flat" cmpd="sng">
              <a:solidFill>
                <a:srgbClr val="000000"/>
              </a:solidFill>
              <a:prstDash val="solid"/>
              <a:headEnd type="none" w="med" len="med"/>
              <a:tailEnd type="none" w="med" len="med"/>
            </a:ln>
          </p:spPr>
        </p:sp>
        <p:sp>
          <p:nvSpPr>
            <p:cNvPr id="22547" name="直接箭头连接符 18"/>
            <p:cNvSpPr/>
            <p:nvPr/>
          </p:nvSpPr>
          <p:spPr>
            <a:xfrm>
              <a:off x="19560" y="3287"/>
              <a:ext cx="5327" cy="0"/>
            </a:xfrm>
            <a:prstGeom prst="straightConnector1">
              <a:avLst/>
            </a:prstGeom>
            <a:ln w="9525" cap="flat" cmpd="sng">
              <a:solidFill>
                <a:srgbClr val="000000"/>
              </a:solidFill>
              <a:prstDash val="solid"/>
              <a:headEnd type="none" w="med" len="med"/>
              <a:tailEnd type="arrow" w="med" len="med"/>
            </a:ln>
          </p:spPr>
          <p:txBody>
            <a:bodyPr/>
            <a:p>
              <a:endParaRPr lang="zh-CN" altLang="en-US" sz="1600" dirty="0">
                <a:latin typeface="微软雅黑" panose="020B0503020204020204" charset="-122"/>
                <a:ea typeface="微软雅黑" panose="020B0503020204020204" charset="-122"/>
              </a:endParaRPr>
            </a:p>
          </p:txBody>
        </p:sp>
        <p:sp>
          <p:nvSpPr>
            <p:cNvPr id="22548" name="直接箭头连接符 19"/>
            <p:cNvSpPr/>
            <p:nvPr/>
          </p:nvSpPr>
          <p:spPr>
            <a:xfrm>
              <a:off x="19560" y="8694"/>
              <a:ext cx="5327" cy="0"/>
            </a:xfrm>
            <a:prstGeom prst="straightConnector1">
              <a:avLst/>
            </a:prstGeom>
            <a:ln w="9525" cap="flat" cmpd="sng">
              <a:solidFill>
                <a:srgbClr val="000000"/>
              </a:solidFill>
              <a:prstDash val="solid"/>
              <a:headEnd type="none" w="med" len="med"/>
              <a:tailEnd type="arrow" w="med" len="med"/>
            </a:ln>
          </p:spPr>
          <p:txBody>
            <a:bodyPr/>
            <a:p>
              <a:endParaRPr lang="zh-CN" altLang="en-US" sz="1600" dirty="0">
                <a:latin typeface="微软雅黑" panose="020B0503020204020204" charset="-122"/>
                <a:ea typeface="微软雅黑" panose="020B0503020204020204" charset="-122"/>
              </a:endParaRPr>
            </a:p>
          </p:txBody>
        </p:sp>
        <p:sp>
          <p:nvSpPr>
            <p:cNvPr id="22549" name="文本框 20"/>
            <p:cNvSpPr txBox="1"/>
            <p:nvPr/>
          </p:nvSpPr>
          <p:spPr>
            <a:xfrm>
              <a:off x="19560" y="345"/>
              <a:ext cx="4850" cy="2942"/>
            </a:xfrm>
            <a:prstGeom prst="rect">
              <a:avLst/>
            </a:prstGeom>
            <a:noFill/>
            <a:ln w="6350">
              <a:noFill/>
            </a:ln>
          </p:spPr>
          <p:txBody>
            <a:bodyPr/>
            <a:p>
              <a:r>
                <a:rPr lang="zh-CN" altLang="en-US" sz="1600" dirty="0">
                  <a:latin typeface="微软雅黑" panose="020B0503020204020204" charset="-122"/>
                  <a:ea typeface="微软雅黑" panose="020B0503020204020204" charset="-122"/>
                </a:rPr>
                <a:t>醇提</a:t>
              </a:r>
              <a:endParaRPr lang="zh-CN" altLang="en-US" sz="1600" dirty="0">
                <a:latin typeface="微软雅黑" panose="020B0503020204020204" charset="-122"/>
                <a:ea typeface="微软雅黑" panose="020B0503020204020204" charset="-122"/>
              </a:endParaRPr>
            </a:p>
          </p:txBody>
        </p:sp>
        <p:sp>
          <p:nvSpPr>
            <p:cNvPr id="22550" name="文本框 21"/>
            <p:cNvSpPr txBox="1"/>
            <p:nvPr/>
          </p:nvSpPr>
          <p:spPr>
            <a:xfrm>
              <a:off x="19560" y="8694"/>
              <a:ext cx="4850" cy="2942"/>
            </a:xfrm>
            <a:prstGeom prst="rect">
              <a:avLst/>
            </a:prstGeom>
            <a:noFill/>
            <a:ln w="6350">
              <a:noFill/>
            </a:ln>
          </p:spPr>
          <p:txBody>
            <a:bodyPr/>
            <a:p>
              <a:r>
                <a:rPr lang="zh-CN" altLang="en-US" sz="1600" dirty="0">
                  <a:latin typeface="微软雅黑" panose="020B0503020204020204" charset="-122"/>
                  <a:ea typeface="微软雅黑" panose="020B0503020204020204" charset="-122"/>
                </a:rPr>
                <a:t>水提</a:t>
              </a:r>
              <a:endParaRPr lang="zh-CN" altLang="en-US" sz="1600" dirty="0">
                <a:latin typeface="微软雅黑" panose="020B0503020204020204" charset="-122"/>
                <a:ea typeface="微软雅黑" panose="020B0503020204020204" charset="-122"/>
              </a:endParaRPr>
            </a:p>
          </p:txBody>
        </p:sp>
        <p:sp>
          <p:nvSpPr>
            <p:cNvPr id="22551" name="矩形 22"/>
            <p:cNvSpPr/>
            <p:nvPr/>
          </p:nvSpPr>
          <p:spPr>
            <a:xfrm>
              <a:off x="24887" y="1856"/>
              <a:ext cx="6759" cy="2783"/>
            </a:xfrm>
            <a:prstGeom prst="rect">
              <a:avLst/>
            </a:prstGeom>
            <a:noFill/>
            <a:ln w="9525" cap="flat" cmpd="sng">
              <a:solidFill>
                <a:srgbClr val="000000"/>
              </a:solidFill>
              <a:prstDash val="solid"/>
              <a:miter/>
              <a:headEnd type="none" w="med" len="med"/>
              <a:tailEnd type="none" w="med" len="med"/>
            </a:ln>
          </p:spPr>
          <p:txBody>
            <a:bodyPr anchor="ctr"/>
            <a:p>
              <a:pPr algn="ctr"/>
              <a:endParaRPr lang="en-US" altLang="zh-CN" sz="1600" dirty="0">
                <a:latin typeface="微软雅黑" panose="020B0503020204020204" charset="-122"/>
                <a:ea typeface="微软雅黑" panose="020B0503020204020204" charset="-122"/>
              </a:endParaRPr>
            </a:p>
            <a:p>
              <a:pPr algn="ctr"/>
              <a:r>
                <a:rPr lang="zh-CN" altLang="en-US" sz="1600" dirty="0">
                  <a:latin typeface="微软雅黑" panose="020B0503020204020204" charset="-122"/>
                  <a:ea typeface="微软雅黑" panose="020B0503020204020204" charset="-122"/>
                </a:rPr>
                <a:t>粗黄酮	</a:t>
              </a:r>
              <a:endParaRPr lang="zh-CN" altLang="en-US" sz="1600" dirty="0">
                <a:latin typeface="微软雅黑" panose="020B0503020204020204" charset="-122"/>
                <a:ea typeface="微软雅黑" panose="020B0503020204020204" charset="-122"/>
              </a:endParaRPr>
            </a:p>
          </p:txBody>
        </p:sp>
        <p:sp>
          <p:nvSpPr>
            <p:cNvPr id="22552" name="矩形 23"/>
            <p:cNvSpPr/>
            <p:nvPr/>
          </p:nvSpPr>
          <p:spPr>
            <a:xfrm>
              <a:off x="24887" y="7421"/>
              <a:ext cx="6759" cy="2783"/>
            </a:xfrm>
            <a:prstGeom prst="rect">
              <a:avLst/>
            </a:prstGeom>
            <a:noFill/>
            <a:ln w="9525" cap="flat" cmpd="sng">
              <a:solidFill>
                <a:srgbClr val="000000"/>
              </a:solidFill>
              <a:prstDash val="solid"/>
              <a:miter/>
              <a:headEnd type="none" w="med" len="med"/>
              <a:tailEnd type="none" w="med" len="med"/>
            </a:ln>
          </p:spPr>
          <p:txBody>
            <a:bodyPr anchor="ctr"/>
            <a:p>
              <a:pPr algn="ctr"/>
              <a:r>
                <a:rPr lang="zh-CN" altLang="en-US" sz="1600" dirty="0">
                  <a:latin typeface="微软雅黑" panose="020B0503020204020204" charset="-122"/>
                  <a:ea typeface="微软雅黑" panose="020B0503020204020204" charset="-122"/>
                </a:rPr>
                <a:t>粗多糖</a:t>
              </a:r>
              <a:endParaRPr lang="zh-CN" altLang="en-US" sz="1600" dirty="0">
                <a:latin typeface="微软雅黑" panose="020B0503020204020204" charset="-122"/>
                <a:ea typeface="微软雅黑" panose="020B0503020204020204" charset="-122"/>
              </a:endParaRPr>
            </a:p>
          </p:txBody>
        </p:sp>
        <p:sp>
          <p:nvSpPr>
            <p:cNvPr id="22553" name="直接箭头连接符 24"/>
            <p:cNvSpPr/>
            <p:nvPr/>
          </p:nvSpPr>
          <p:spPr>
            <a:xfrm flipV="1">
              <a:off x="31646" y="3287"/>
              <a:ext cx="5884" cy="0"/>
            </a:xfrm>
            <a:prstGeom prst="straightConnector1">
              <a:avLst/>
            </a:prstGeom>
            <a:ln w="9525" cap="flat" cmpd="sng">
              <a:solidFill>
                <a:srgbClr val="000000"/>
              </a:solidFill>
              <a:prstDash val="solid"/>
              <a:headEnd type="none" w="med" len="med"/>
              <a:tailEnd type="arrow" w="med" len="med"/>
            </a:ln>
          </p:spPr>
          <p:txBody>
            <a:bodyPr/>
            <a:p>
              <a:endParaRPr lang="zh-CN" altLang="en-US" sz="1600" dirty="0">
                <a:latin typeface="微软雅黑" panose="020B0503020204020204" charset="-122"/>
                <a:ea typeface="微软雅黑" panose="020B0503020204020204" charset="-122"/>
              </a:endParaRPr>
            </a:p>
          </p:txBody>
        </p:sp>
        <p:sp>
          <p:nvSpPr>
            <p:cNvPr id="22554" name="文本框 30"/>
            <p:cNvSpPr txBox="1"/>
            <p:nvPr/>
          </p:nvSpPr>
          <p:spPr>
            <a:xfrm>
              <a:off x="31650" y="2"/>
              <a:ext cx="7497" cy="2940"/>
            </a:xfrm>
            <a:prstGeom prst="rect">
              <a:avLst/>
            </a:prstGeom>
            <a:noFill/>
            <a:ln w="6350">
              <a:noFill/>
            </a:ln>
          </p:spPr>
          <p:txBody>
            <a:bodyPr/>
            <a:p>
              <a:r>
                <a:rPr lang="zh-CN" altLang="en-US" sz="1200" dirty="0">
                  <a:latin typeface="微软雅黑" panose="020B0503020204020204" charset="-122"/>
                  <a:ea typeface="微软雅黑" panose="020B0503020204020204" charset="-122"/>
                </a:rPr>
                <a:t>分配柱</a:t>
              </a:r>
              <a:endParaRPr lang="zh-CN" altLang="en-US" sz="1200" dirty="0">
                <a:latin typeface="微软雅黑" panose="020B0503020204020204" charset="-122"/>
                <a:ea typeface="微软雅黑" panose="020B0503020204020204" charset="-122"/>
              </a:endParaRPr>
            </a:p>
            <a:p>
              <a:r>
                <a:rPr lang="zh-CN" altLang="en-US" sz="1200" dirty="0">
                  <a:latin typeface="微软雅黑" panose="020B0503020204020204" charset="-122"/>
                  <a:ea typeface="微软雅黑" panose="020B0503020204020204" charset="-122"/>
                </a:rPr>
                <a:t>分离</a:t>
              </a:r>
              <a:endParaRPr lang="zh-CN" altLang="en-US" sz="1200" dirty="0">
                <a:latin typeface="微软雅黑" panose="020B0503020204020204" charset="-122"/>
                <a:ea typeface="微软雅黑" panose="020B0503020204020204" charset="-122"/>
              </a:endParaRPr>
            </a:p>
          </p:txBody>
        </p:sp>
        <p:sp>
          <p:nvSpPr>
            <p:cNvPr id="22555" name="矩形 31"/>
            <p:cNvSpPr/>
            <p:nvPr/>
          </p:nvSpPr>
          <p:spPr>
            <a:xfrm>
              <a:off x="37530" y="1856"/>
              <a:ext cx="5566" cy="2783"/>
            </a:xfrm>
            <a:prstGeom prst="rect">
              <a:avLst/>
            </a:prstGeom>
            <a:noFill/>
            <a:ln w="9525" cap="flat" cmpd="sng">
              <a:solidFill>
                <a:srgbClr val="000000"/>
              </a:solidFill>
              <a:prstDash val="solid"/>
              <a:miter/>
              <a:headEnd type="none" w="med" len="med"/>
              <a:tailEnd type="none" w="med" len="med"/>
            </a:ln>
          </p:spPr>
          <p:txBody>
            <a:bodyPr anchor="ctr"/>
            <a:p>
              <a:pPr algn="ctr"/>
              <a:r>
                <a:rPr lang="zh-CN" altLang="en-US" sz="1600" dirty="0">
                  <a:latin typeface="微软雅黑" panose="020B0503020204020204" charset="-122"/>
                  <a:ea typeface="微软雅黑" panose="020B0503020204020204" charset="-122"/>
                </a:rPr>
                <a:t>黄酮</a:t>
              </a:r>
              <a:endParaRPr lang="zh-CN" altLang="en-US" sz="1600" dirty="0">
                <a:latin typeface="微软雅黑" panose="020B0503020204020204" charset="-122"/>
                <a:ea typeface="微软雅黑" panose="020B0503020204020204" charset="-122"/>
              </a:endParaRPr>
            </a:p>
          </p:txBody>
        </p:sp>
        <p:sp>
          <p:nvSpPr>
            <p:cNvPr id="22556" name="文本框 33"/>
            <p:cNvSpPr txBox="1"/>
            <p:nvPr/>
          </p:nvSpPr>
          <p:spPr>
            <a:xfrm>
              <a:off x="32523" y="8696"/>
              <a:ext cx="9883" cy="2940"/>
            </a:xfrm>
            <a:prstGeom prst="rect">
              <a:avLst/>
            </a:prstGeom>
            <a:noFill/>
            <a:ln w="6350">
              <a:noFill/>
            </a:ln>
          </p:spPr>
          <p:txBody>
            <a:bodyPr/>
            <a:p>
              <a:r>
                <a:rPr lang="zh-CN" altLang="en-US" sz="1600" dirty="0">
                  <a:latin typeface="微软雅黑" panose="020B0503020204020204" charset="-122"/>
                  <a:ea typeface="微软雅黑" panose="020B0503020204020204" charset="-122"/>
                </a:rPr>
                <a:t>凝胶柱分离</a:t>
              </a:r>
              <a:endParaRPr lang="zh-CN" altLang="en-US" sz="1600" dirty="0">
                <a:latin typeface="微软雅黑" panose="020B0503020204020204" charset="-122"/>
                <a:ea typeface="微软雅黑" panose="020B0503020204020204" charset="-122"/>
              </a:endParaRPr>
            </a:p>
          </p:txBody>
        </p:sp>
        <p:sp>
          <p:nvSpPr>
            <p:cNvPr id="22557" name="直接连接符 34"/>
            <p:cNvSpPr/>
            <p:nvPr/>
          </p:nvSpPr>
          <p:spPr>
            <a:xfrm>
              <a:off x="31646" y="8773"/>
              <a:ext cx="11450" cy="0"/>
            </a:xfrm>
            <a:prstGeom prst="line">
              <a:avLst/>
            </a:prstGeom>
            <a:ln w="9525" cap="flat" cmpd="sng">
              <a:solidFill>
                <a:srgbClr val="000000"/>
              </a:solidFill>
              <a:prstDash val="solid"/>
              <a:headEnd type="none" w="med" len="med"/>
              <a:tailEnd type="none" w="med" len="med"/>
            </a:ln>
          </p:spPr>
        </p:sp>
        <p:sp>
          <p:nvSpPr>
            <p:cNvPr id="22558" name="直接连接符 35"/>
            <p:cNvSpPr/>
            <p:nvPr/>
          </p:nvSpPr>
          <p:spPr>
            <a:xfrm>
              <a:off x="16856" y="18091"/>
              <a:ext cx="2704" cy="0"/>
            </a:xfrm>
            <a:prstGeom prst="line">
              <a:avLst/>
            </a:prstGeom>
            <a:ln w="9525" cap="flat" cmpd="sng">
              <a:solidFill>
                <a:srgbClr val="000000"/>
              </a:solidFill>
              <a:prstDash val="solid"/>
              <a:headEnd type="none" w="med" len="med"/>
              <a:tailEnd type="none" w="med" len="med"/>
            </a:ln>
          </p:spPr>
        </p:sp>
        <p:sp>
          <p:nvSpPr>
            <p:cNvPr id="22559" name="直接连接符 36"/>
            <p:cNvSpPr/>
            <p:nvPr/>
          </p:nvSpPr>
          <p:spPr>
            <a:xfrm>
              <a:off x="19560" y="16541"/>
              <a:ext cx="0" cy="2783"/>
            </a:xfrm>
            <a:prstGeom prst="line">
              <a:avLst/>
            </a:prstGeom>
            <a:ln w="9525" cap="flat" cmpd="sng">
              <a:solidFill>
                <a:srgbClr val="000000"/>
              </a:solidFill>
              <a:prstDash val="solid"/>
              <a:headEnd type="none" w="med" len="med"/>
              <a:tailEnd type="none" w="med" len="med"/>
            </a:ln>
          </p:spPr>
        </p:sp>
        <p:sp>
          <p:nvSpPr>
            <p:cNvPr id="22560" name="文本框 39"/>
            <p:cNvSpPr txBox="1"/>
            <p:nvPr/>
          </p:nvSpPr>
          <p:spPr>
            <a:xfrm>
              <a:off x="20355" y="13599"/>
              <a:ext cx="9939" cy="2942"/>
            </a:xfrm>
            <a:prstGeom prst="rect">
              <a:avLst/>
            </a:prstGeom>
            <a:noFill/>
            <a:ln w="6350">
              <a:noFill/>
            </a:ln>
          </p:spPr>
          <p:txBody>
            <a:bodyPr/>
            <a:p>
              <a:r>
                <a:rPr lang="zh-CN" altLang="en-US" sz="1600" dirty="0">
                  <a:latin typeface="微软雅黑" panose="020B0503020204020204" charset="-122"/>
                  <a:ea typeface="微软雅黑" panose="020B0503020204020204" charset="-122"/>
                </a:rPr>
                <a:t>膜分离脱盐</a:t>
              </a:r>
              <a:endParaRPr lang="zh-CN" altLang="en-US" sz="1600" dirty="0">
                <a:latin typeface="微软雅黑" panose="020B0503020204020204" charset="-122"/>
                <a:ea typeface="微软雅黑" panose="020B0503020204020204" charset="-122"/>
              </a:endParaRPr>
            </a:p>
          </p:txBody>
        </p:sp>
        <p:sp>
          <p:nvSpPr>
            <p:cNvPr id="22561" name="文本框 40"/>
            <p:cNvSpPr txBox="1"/>
            <p:nvPr/>
          </p:nvSpPr>
          <p:spPr>
            <a:xfrm>
              <a:off x="21070" y="19403"/>
              <a:ext cx="8031" cy="2942"/>
            </a:xfrm>
            <a:prstGeom prst="rect">
              <a:avLst/>
            </a:prstGeom>
            <a:noFill/>
            <a:ln w="6350">
              <a:noFill/>
            </a:ln>
          </p:spPr>
          <p:txBody>
            <a:bodyPr/>
            <a:p>
              <a:r>
                <a:rPr lang="zh-CN" altLang="en-US" sz="1600" dirty="0">
                  <a:latin typeface="微软雅黑" panose="020B0503020204020204" charset="-122"/>
                  <a:ea typeface="微软雅黑" panose="020B0503020204020204" charset="-122"/>
                </a:rPr>
                <a:t>醇沉脱盐</a:t>
              </a:r>
              <a:endParaRPr lang="zh-CN" altLang="en-US" sz="1600" dirty="0">
                <a:latin typeface="微软雅黑" panose="020B0503020204020204" charset="-122"/>
                <a:ea typeface="微软雅黑" panose="020B0503020204020204" charset="-122"/>
              </a:endParaRPr>
            </a:p>
          </p:txBody>
        </p:sp>
        <p:sp>
          <p:nvSpPr>
            <p:cNvPr id="22562" name="直接箭头连接符 44"/>
            <p:cNvSpPr/>
            <p:nvPr/>
          </p:nvSpPr>
          <p:spPr>
            <a:xfrm>
              <a:off x="19560" y="16422"/>
              <a:ext cx="11609" cy="0"/>
            </a:xfrm>
            <a:prstGeom prst="straightConnector1">
              <a:avLst/>
            </a:prstGeom>
            <a:ln w="9525" cap="flat" cmpd="sng">
              <a:solidFill>
                <a:srgbClr val="000000"/>
              </a:solidFill>
              <a:prstDash val="solid"/>
              <a:headEnd type="none" w="med" len="med"/>
              <a:tailEnd type="arrow" w="med" len="med"/>
            </a:ln>
          </p:spPr>
          <p:txBody>
            <a:bodyPr/>
            <a:p>
              <a:endParaRPr lang="zh-CN" altLang="en-US" sz="1600" dirty="0">
                <a:latin typeface="微软雅黑" panose="020B0503020204020204" charset="-122"/>
                <a:ea typeface="微软雅黑" panose="020B0503020204020204" charset="-122"/>
              </a:endParaRPr>
            </a:p>
          </p:txBody>
        </p:sp>
        <p:sp>
          <p:nvSpPr>
            <p:cNvPr id="22563" name="直接箭头连接符 45"/>
            <p:cNvSpPr/>
            <p:nvPr/>
          </p:nvSpPr>
          <p:spPr>
            <a:xfrm>
              <a:off x="19560" y="19403"/>
              <a:ext cx="11609" cy="0"/>
            </a:xfrm>
            <a:prstGeom prst="straightConnector1">
              <a:avLst/>
            </a:prstGeom>
            <a:ln w="9525" cap="flat" cmpd="sng">
              <a:solidFill>
                <a:srgbClr val="000000"/>
              </a:solidFill>
              <a:prstDash val="solid"/>
              <a:headEnd type="none" w="med" len="med"/>
              <a:tailEnd type="arrow" w="med" len="med"/>
            </a:ln>
          </p:spPr>
          <p:txBody>
            <a:bodyPr/>
            <a:p>
              <a:endParaRPr lang="zh-CN" altLang="en-US" sz="1600" dirty="0">
                <a:latin typeface="微软雅黑" panose="020B0503020204020204" charset="-122"/>
                <a:ea typeface="微软雅黑" panose="020B0503020204020204" charset="-122"/>
              </a:endParaRPr>
            </a:p>
          </p:txBody>
        </p:sp>
        <p:sp>
          <p:nvSpPr>
            <p:cNvPr id="22564" name="矩形 46"/>
            <p:cNvSpPr/>
            <p:nvPr/>
          </p:nvSpPr>
          <p:spPr>
            <a:xfrm>
              <a:off x="31169" y="13082"/>
              <a:ext cx="3339" cy="9462"/>
            </a:xfrm>
            <a:prstGeom prst="rect">
              <a:avLst/>
            </a:prstGeom>
            <a:noFill/>
            <a:ln w="9525" cap="flat" cmpd="sng">
              <a:solidFill>
                <a:srgbClr val="000000"/>
              </a:solidFill>
              <a:prstDash val="solid"/>
              <a:miter/>
              <a:headEnd type="none" w="med" len="med"/>
              <a:tailEnd type="none" w="med" len="med"/>
            </a:ln>
          </p:spPr>
          <p:txBody>
            <a:bodyPr anchor="ctr"/>
            <a:p>
              <a:r>
                <a:rPr lang="zh-CN" altLang="en-US" sz="1600" dirty="0">
                  <a:solidFill>
                    <a:srgbClr val="000000"/>
                  </a:solidFill>
                  <a:latin typeface="微软雅黑" panose="020B0503020204020204" charset="-122"/>
                  <a:ea typeface="微软雅黑" panose="020B0503020204020204" charset="-122"/>
                </a:rPr>
                <a:t>提取液</a:t>
              </a:r>
              <a:endParaRPr lang="zh-CN" altLang="en-US" sz="1600" dirty="0">
                <a:latin typeface="微软雅黑" panose="020B0503020204020204" charset="-122"/>
                <a:ea typeface="微软雅黑" panose="020B0503020204020204" charset="-122"/>
              </a:endParaRPr>
            </a:p>
          </p:txBody>
        </p:sp>
        <p:sp>
          <p:nvSpPr>
            <p:cNvPr id="22565" name="直接箭头连接符 47"/>
            <p:cNvSpPr/>
            <p:nvPr/>
          </p:nvSpPr>
          <p:spPr>
            <a:xfrm flipV="1">
              <a:off x="40392" y="20286"/>
              <a:ext cx="6123" cy="0"/>
            </a:xfrm>
            <a:prstGeom prst="straightConnector1">
              <a:avLst/>
            </a:prstGeom>
            <a:ln w="9525" cap="flat" cmpd="sng">
              <a:solidFill>
                <a:srgbClr val="000000"/>
              </a:solidFill>
              <a:prstDash val="solid"/>
              <a:headEnd type="none" w="med" len="med"/>
              <a:tailEnd type="arrow" w="med" len="med"/>
            </a:ln>
          </p:spPr>
          <p:txBody>
            <a:bodyPr/>
            <a:p>
              <a:endParaRPr lang="zh-CN" altLang="en-US" sz="1600" dirty="0">
                <a:latin typeface="微软雅黑" panose="020B0503020204020204" charset="-122"/>
                <a:ea typeface="微软雅黑" panose="020B0503020204020204" charset="-122"/>
              </a:endParaRPr>
            </a:p>
          </p:txBody>
        </p:sp>
        <p:sp>
          <p:nvSpPr>
            <p:cNvPr id="22566" name="直接连接符 48"/>
            <p:cNvSpPr/>
            <p:nvPr/>
          </p:nvSpPr>
          <p:spPr>
            <a:xfrm>
              <a:off x="34508" y="17495"/>
              <a:ext cx="5884" cy="0"/>
            </a:xfrm>
            <a:prstGeom prst="line">
              <a:avLst/>
            </a:prstGeom>
            <a:ln w="9525" cap="flat" cmpd="sng">
              <a:solidFill>
                <a:srgbClr val="000000"/>
              </a:solidFill>
              <a:prstDash val="solid"/>
              <a:headEnd type="none" w="med" len="med"/>
              <a:tailEnd type="none" w="med" len="med"/>
            </a:ln>
          </p:spPr>
        </p:sp>
        <p:sp>
          <p:nvSpPr>
            <p:cNvPr id="22567" name="文本框 49"/>
            <p:cNvSpPr txBox="1"/>
            <p:nvPr/>
          </p:nvSpPr>
          <p:spPr>
            <a:xfrm>
              <a:off x="34508" y="17493"/>
              <a:ext cx="6361" cy="2942"/>
            </a:xfrm>
            <a:prstGeom prst="rect">
              <a:avLst/>
            </a:prstGeom>
            <a:noFill/>
            <a:ln w="6350">
              <a:noFill/>
            </a:ln>
          </p:spPr>
          <p:txBody>
            <a:bodyPr/>
            <a:p>
              <a:r>
                <a:rPr lang="zh-CN" altLang="en-US" sz="1000" dirty="0">
                  <a:latin typeface="微软雅黑" panose="020B0503020204020204" charset="-122"/>
                  <a:ea typeface="微软雅黑" panose="020B0503020204020204" charset="-122"/>
                </a:rPr>
                <a:t>大孔树脂</a:t>
              </a:r>
              <a:endParaRPr lang="zh-CN" altLang="en-US" sz="1000" dirty="0">
                <a:latin typeface="微软雅黑" panose="020B0503020204020204" charset="-122"/>
                <a:ea typeface="微软雅黑" panose="020B0503020204020204" charset="-122"/>
              </a:endParaRPr>
            </a:p>
            <a:p>
              <a:r>
                <a:rPr lang="zh-CN" altLang="en-US" sz="1000" dirty="0">
                  <a:latin typeface="微软雅黑" panose="020B0503020204020204" charset="-122"/>
                  <a:ea typeface="微软雅黑" panose="020B0503020204020204" charset="-122"/>
                </a:rPr>
                <a:t>柱分离</a:t>
              </a:r>
              <a:endParaRPr lang="zh-CN" altLang="en-US" sz="1000" dirty="0">
                <a:latin typeface="微软雅黑" panose="020B0503020204020204" charset="-122"/>
                <a:ea typeface="微软雅黑" panose="020B0503020204020204" charset="-122"/>
              </a:endParaRPr>
            </a:p>
          </p:txBody>
        </p:sp>
        <p:sp>
          <p:nvSpPr>
            <p:cNvPr id="22568" name="直接连接符 50"/>
            <p:cNvSpPr/>
            <p:nvPr/>
          </p:nvSpPr>
          <p:spPr>
            <a:xfrm>
              <a:off x="40388" y="14632"/>
              <a:ext cx="0" cy="5653"/>
            </a:xfrm>
            <a:prstGeom prst="line">
              <a:avLst/>
            </a:prstGeom>
            <a:ln w="9525" cap="flat" cmpd="sng">
              <a:solidFill>
                <a:srgbClr val="000000"/>
              </a:solidFill>
              <a:prstDash val="solid"/>
              <a:headEnd type="none" w="med" len="med"/>
              <a:tailEnd type="none" w="med" len="med"/>
            </a:ln>
          </p:spPr>
        </p:sp>
        <p:sp>
          <p:nvSpPr>
            <p:cNvPr id="22569" name="直接连接符 51"/>
            <p:cNvSpPr/>
            <p:nvPr/>
          </p:nvSpPr>
          <p:spPr>
            <a:xfrm>
              <a:off x="40392" y="14553"/>
              <a:ext cx="2704" cy="0"/>
            </a:xfrm>
            <a:prstGeom prst="line">
              <a:avLst/>
            </a:prstGeom>
            <a:ln w="9525" cap="flat" cmpd="sng">
              <a:solidFill>
                <a:srgbClr val="000000"/>
              </a:solidFill>
              <a:prstDash val="solid"/>
              <a:headEnd type="none" w="med" len="med"/>
              <a:tailEnd type="none" w="med" len="med"/>
            </a:ln>
          </p:spPr>
        </p:sp>
        <p:sp>
          <p:nvSpPr>
            <p:cNvPr id="22570" name="直接连接符 52"/>
            <p:cNvSpPr/>
            <p:nvPr/>
          </p:nvSpPr>
          <p:spPr>
            <a:xfrm>
              <a:off x="43087" y="8772"/>
              <a:ext cx="4" cy="5781"/>
            </a:xfrm>
            <a:prstGeom prst="line">
              <a:avLst/>
            </a:prstGeom>
            <a:ln w="9525" cap="flat" cmpd="sng">
              <a:solidFill>
                <a:srgbClr val="000000"/>
              </a:solidFill>
              <a:prstDash val="solid"/>
              <a:headEnd type="none" w="med" len="med"/>
              <a:tailEnd type="none" w="med" len="med"/>
            </a:ln>
          </p:spPr>
        </p:sp>
        <p:sp>
          <p:nvSpPr>
            <p:cNvPr id="22571" name="直接箭头连接符 53"/>
            <p:cNvSpPr/>
            <p:nvPr/>
          </p:nvSpPr>
          <p:spPr>
            <a:xfrm flipV="1">
              <a:off x="43096" y="12232"/>
              <a:ext cx="3419" cy="0"/>
            </a:xfrm>
            <a:prstGeom prst="straightConnector1">
              <a:avLst/>
            </a:prstGeom>
            <a:ln w="9525" cap="flat" cmpd="sng">
              <a:solidFill>
                <a:srgbClr val="000000"/>
              </a:solidFill>
              <a:prstDash val="solid"/>
              <a:headEnd type="none" w="med" len="med"/>
              <a:tailEnd type="arrow" w="med" len="med"/>
            </a:ln>
          </p:spPr>
          <p:txBody>
            <a:bodyPr/>
            <a:p>
              <a:endParaRPr lang="zh-CN" altLang="en-US" sz="1600" dirty="0">
                <a:latin typeface="微软雅黑" panose="020B0503020204020204" charset="-122"/>
                <a:ea typeface="微软雅黑" panose="020B0503020204020204" charset="-122"/>
              </a:endParaRPr>
            </a:p>
          </p:txBody>
        </p:sp>
        <p:sp>
          <p:nvSpPr>
            <p:cNvPr id="22572" name="矩形 54"/>
            <p:cNvSpPr/>
            <p:nvPr/>
          </p:nvSpPr>
          <p:spPr>
            <a:xfrm>
              <a:off x="46515" y="10642"/>
              <a:ext cx="5566" cy="2783"/>
            </a:xfrm>
            <a:prstGeom prst="rect">
              <a:avLst/>
            </a:prstGeom>
            <a:noFill/>
            <a:ln w="9525" cap="flat" cmpd="sng">
              <a:solidFill>
                <a:srgbClr val="000000"/>
              </a:solidFill>
              <a:prstDash val="solid"/>
              <a:miter/>
              <a:headEnd type="none" w="med" len="med"/>
              <a:tailEnd type="none" w="med" len="med"/>
            </a:ln>
          </p:spPr>
          <p:txBody>
            <a:bodyPr anchor="ctr"/>
            <a:p>
              <a:pPr algn="ctr"/>
              <a:r>
                <a:rPr lang="zh-CN" altLang="en-US" sz="1600" dirty="0">
                  <a:latin typeface="微软雅黑" panose="020B0503020204020204" charset="-122"/>
                  <a:ea typeface="微软雅黑" panose="020B0503020204020204" charset="-122"/>
                </a:rPr>
                <a:t>多糖</a:t>
              </a:r>
              <a:endParaRPr lang="zh-CN" altLang="en-US" sz="1600" dirty="0">
                <a:latin typeface="微软雅黑" panose="020B0503020204020204" charset="-122"/>
                <a:ea typeface="微软雅黑" panose="020B0503020204020204" charset="-122"/>
              </a:endParaRPr>
            </a:p>
          </p:txBody>
        </p:sp>
        <p:sp>
          <p:nvSpPr>
            <p:cNvPr id="22573" name="矩形 55"/>
            <p:cNvSpPr/>
            <p:nvPr/>
          </p:nvSpPr>
          <p:spPr>
            <a:xfrm>
              <a:off x="46515" y="18855"/>
              <a:ext cx="5566" cy="2782"/>
            </a:xfrm>
            <a:prstGeom prst="rect">
              <a:avLst/>
            </a:prstGeom>
            <a:noFill/>
            <a:ln w="9525" cap="flat" cmpd="sng">
              <a:solidFill>
                <a:srgbClr val="000000"/>
              </a:solidFill>
              <a:prstDash val="solid"/>
              <a:miter/>
              <a:headEnd type="none" w="med" len="med"/>
              <a:tailEnd type="none" w="med" len="med"/>
            </a:ln>
          </p:spPr>
          <p:txBody>
            <a:bodyPr anchor="ctr"/>
            <a:p>
              <a:pPr algn="ctr"/>
              <a:r>
                <a:rPr lang="zh-CN" altLang="en-US" sz="1600" dirty="0">
                  <a:latin typeface="微软雅黑" panose="020B0503020204020204" charset="-122"/>
                  <a:ea typeface="微软雅黑" panose="020B0503020204020204" charset="-122"/>
                </a:rPr>
                <a:t>色素</a:t>
              </a:r>
              <a:endParaRPr lang="zh-CN" altLang="en-US" sz="1600" dirty="0">
                <a:latin typeface="微软雅黑" panose="020B0503020204020204" charset="-122"/>
                <a:ea typeface="微软雅黑" panose="020B0503020204020204" charset="-122"/>
              </a:endParaRPr>
            </a:p>
          </p:txBody>
        </p:sp>
        <p:sp>
          <p:nvSpPr>
            <p:cNvPr id="22574" name="直接箭头连接符 56"/>
            <p:cNvSpPr/>
            <p:nvPr/>
          </p:nvSpPr>
          <p:spPr>
            <a:xfrm>
              <a:off x="18924" y="25928"/>
              <a:ext cx="18526" cy="40"/>
            </a:xfrm>
            <a:prstGeom prst="straightConnector1">
              <a:avLst/>
            </a:prstGeom>
            <a:ln w="9525" cap="flat" cmpd="sng">
              <a:solidFill>
                <a:srgbClr val="000000"/>
              </a:solidFill>
              <a:prstDash val="solid"/>
              <a:headEnd type="none" w="med" len="med"/>
              <a:tailEnd type="arrow" w="med" len="med"/>
            </a:ln>
          </p:spPr>
          <p:txBody>
            <a:bodyPr/>
            <a:p>
              <a:endParaRPr lang="zh-CN" altLang="en-US" sz="1600" dirty="0">
                <a:latin typeface="微软雅黑" panose="020B0503020204020204" charset="-122"/>
                <a:ea typeface="微软雅黑" panose="020B0503020204020204" charset="-122"/>
              </a:endParaRPr>
            </a:p>
          </p:txBody>
        </p:sp>
        <p:sp>
          <p:nvSpPr>
            <p:cNvPr id="22575" name="文本框 57"/>
            <p:cNvSpPr txBox="1"/>
            <p:nvPr/>
          </p:nvSpPr>
          <p:spPr>
            <a:xfrm>
              <a:off x="22635" y="22986"/>
              <a:ext cx="11078" cy="2942"/>
            </a:xfrm>
            <a:prstGeom prst="rect">
              <a:avLst/>
            </a:prstGeom>
            <a:noFill/>
            <a:ln w="6350">
              <a:noFill/>
            </a:ln>
          </p:spPr>
          <p:txBody>
            <a:bodyPr/>
            <a:p>
              <a:r>
                <a:rPr lang="zh-CN" altLang="en-US" sz="1600" dirty="0">
                  <a:latin typeface="微软雅黑" panose="020B0503020204020204" charset="-122"/>
                  <a:ea typeface="微软雅黑" panose="020B0503020204020204" charset="-122"/>
                </a:rPr>
                <a:t>膜蒸馏技术</a:t>
              </a:r>
              <a:endParaRPr lang="zh-CN" altLang="en-US" sz="1600" dirty="0">
                <a:latin typeface="微软雅黑" panose="020B0503020204020204" charset="-122"/>
                <a:ea typeface="微软雅黑" panose="020B0503020204020204" charset="-122"/>
              </a:endParaRPr>
            </a:p>
          </p:txBody>
        </p:sp>
        <p:sp>
          <p:nvSpPr>
            <p:cNvPr id="22576" name="矩形 58"/>
            <p:cNvSpPr/>
            <p:nvPr/>
          </p:nvSpPr>
          <p:spPr>
            <a:xfrm>
              <a:off x="37450" y="24696"/>
              <a:ext cx="12007" cy="2783"/>
            </a:xfrm>
            <a:prstGeom prst="rect">
              <a:avLst/>
            </a:prstGeom>
            <a:noFill/>
            <a:ln w="9525" cap="flat" cmpd="sng">
              <a:solidFill>
                <a:srgbClr val="000000"/>
              </a:solidFill>
              <a:prstDash val="solid"/>
              <a:miter/>
              <a:headEnd type="none" w="med" len="med"/>
              <a:tailEnd type="none" w="med" len="med"/>
            </a:ln>
          </p:spPr>
          <p:txBody>
            <a:bodyPr anchor="ctr"/>
            <a:p>
              <a:pPr algn="ctr"/>
              <a:r>
                <a:rPr lang="zh-CN" altLang="en-US" sz="1600" dirty="0">
                  <a:latin typeface="微软雅黑" panose="020B0503020204020204" charset="-122"/>
                  <a:ea typeface="微软雅黑" panose="020B0503020204020204" charset="-122"/>
                </a:rPr>
                <a:t>浓缩玫瑰花露</a:t>
              </a:r>
              <a:endParaRPr lang="zh-CN" altLang="en-US" sz="1600" dirty="0">
                <a:latin typeface="微软雅黑" panose="020B0503020204020204" charset="-122"/>
                <a:ea typeface="微软雅黑" panose="020B0503020204020204" charset="-122"/>
              </a:endParaRPr>
            </a:p>
          </p:txBody>
        </p:sp>
      </p:grpSp>
      <p:sp>
        <p:nvSpPr>
          <p:cNvPr id="48" name="标题 1"/>
          <p:cNvSpPr txBox="1"/>
          <p:nvPr/>
        </p:nvSpPr>
        <p:spPr>
          <a:xfrm>
            <a:off x="1028700" y="260350"/>
            <a:ext cx="6697663" cy="930275"/>
          </a:xfrm>
          <a:prstGeom prst="rect">
            <a:avLst/>
          </a:prstGeom>
        </p:spPr>
        <p:txBody>
          <a:bodyPr/>
          <a:lstStyle>
            <a:lvl1pPr algn="l" rtl="0" eaLnBrk="0" fontAlgn="base" hangingPunct="0">
              <a:spcBef>
                <a:spcPct val="0"/>
              </a:spcBef>
              <a:spcAft>
                <a:spcPct val="0"/>
              </a:spcAft>
              <a:defRPr sz="3500">
                <a:solidFill>
                  <a:srgbClr val="003399"/>
                </a:solidFill>
                <a:latin typeface="+mj-lt"/>
                <a:ea typeface="+mj-ea"/>
                <a:cs typeface="+mj-cs"/>
              </a:defRPr>
            </a:lvl1pPr>
            <a:lvl2pPr algn="l" rtl="0" eaLnBrk="0" fontAlgn="base" hangingPunct="0">
              <a:spcBef>
                <a:spcPct val="0"/>
              </a:spcBef>
              <a:spcAft>
                <a:spcPct val="0"/>
              </a:spcAft>
              <a:defRPr sz="3500">
                <a:solidFill>
                  <a:srgbClr val="003399"/>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500">
                <a:solidFill>
                  <a:srgbClr val="003399"/>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500">
                <a:solidFill>
                  <a:srgbClr val="003399"/>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500">
                <a:solidFill>
                  <a:srgbClr val="003399"/>
                </a:solidFill>
                <a:latin typeface="Arial" panose="020B0604020202020204" pitchFamily="34" charset="0"/>
                <a:ea typeface="黑体" panose="02010609060101010101" pitchFamily="49" charset="-122"/>
              </a:defRPr>
            </a:lvl5pPr>
            <a:lvl6pPr marL="457200" algn="l" rtl="0" eaLnBrk="0" fontAlgn="base" hangingPunct="0">
              <a:spcBef>
                <a:spcPct val="0"/>
              </a:spcBef>
              <a:spcAft>
                <a:spcPct val="0"/>
              </a:spcAft>
              <a:defRPr sz="3500">
                <a:solidFill>
                  <a:srgbClr val="003399"/>
                </a:solidFill>
                <a:latin typeface="Arial" panose="020B0604020202020204" pitchFamily="34" charset="0"/>
                <a:ea typeface="黑体" panose="02010609060101010101" pitchFamily="49" charset="-122"/>
              </a:defRPr>
            </a:lvl6pPr>
            <a:lvl7pPr marL="914400" algn="l" rtl="0" eaLnBrk="0" fontAlgn="base" hangingPunct="0">
              <a:spcBef>
                <a:spcPct val="0"/>
              </a:spcBef>
              <a:spcAft>
                <a:spcPct val="0"/>
              </a:spcAft>
              <a:defRPr sz="3500">
                <a:solidFill>
                  <a:srgbClr val="003399"/>
                </a:solidFill>
                <a:latin typeface="Arial" panose="020B0604020202020204" pitchFamily="34" charset="0"/>
                <a:ea typeface="黑体" panose="02010609060101010101" pitchFamily="49" charset="-122"/>
              </a:defRPr>
            </a:lvl7pPr>
            <a:lvl8pPr marL="1371600" algn="l" rtl="0" eaLnBrk="0" fontAlgn="base" hangingPunct="0">
              <a:spcBef>
                <a:spcPct val="0"/>
              </a:spcBef>
              <a:spcAft>
                <a:spcPct val="0"/>
              </a:spcAft>
              <a:defRPr sz="3500">
                <a:solidFill>
                  <a:srgbClr val="003399"/>
                </a:solidFill>
                <a:latin typeface="Arial" panose="020B0604020202020204" pitchFamily="34" charset="0"/>
                <a:ea typeface="黑体" panose="02010609060101010101" pitchFamily="49" charset="-122"/>
              </a:defRPr>
            </a:lvl8pPr>
            <a:lvl9pPr marL="1828800" algn="l" rtl="0" eaLnBrk="0" fontAlgn="base" hangingPunct="0">
              <a:spcBef>
                <a:spcPct val="0"/>
              </a:spcBef>
              <a:spcAft>
                <a:spcPct val="0"/>
              </a:spcAft>
              <a:defRPr sz="3500">
                <a:solidFill>
                  <a:srgbClr val="003399"/>
                </a:solidFill>
                <a:latin typeface="Arial" panose="020B0604020202020204" pitchFamily="34"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0" i="0" u="none" strike="noStrike" kern="0" cap="none" spc="0" normalizeH="0" baseline="0" noProof="0" dirty="0" smtClean="0">
                <a:ln>
                  <a:noFill/>
                </a:ln>
                <a:solidFill>
                  <a:srgbClr val="FF0000"/>
                </a:solidFill>
                <a:effectLst/>
                <a:uLnTx/>
                <a:uFillTx/>
                <a:latin typeface="+mj-lt"/>
                <a:ea typeface="+mj-ea"/>
                <a:cs typeface="+mj-cs"/>
              </a:rPr>
              <a:t>例：玫瑰的综合利用和高值化</a:t>
            </a:r>
            <a:endParaRPr kumimoji="0" lang="zh-CN" altLang="en-US" sz="3600" b="0" i="0" u="none" strike="noStrike" kern="0" cap="none" spc="0" normalizeH="0" baseline="0" noProof="0" dirty="0">
              <a:ln>
                <a:noFill/>
              </a:ln>
              <a:solidFill>
                <a:srgbClr val="FF0000"/>
              </a:solidFill>
              <a:effectLst/>
              <a:uLnTx/>
              <a:uFillTx/>
              <a:latin typeface="+mj-lt"/>
              <a:ea typeface="+mj-ea"/>
              <a:cs typeface="+mj-cs"/>
            </a:endParaRPr>
          </a:p>
        </p:txBody>
      </p:sp>
    </p:spTree>
  </p:cSld>
  <p:clrMapOvr>
    <a:masterClrMapping/>
  </p:clrMapOvr>
  <p:transition>
    <p:cover dir="l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4" name="直接连接符 23"/>
          <p:cNvCxnSpPr/>
          <p:nvPr/>
        </p:nvCxnSpPr>
        <p:spPr>
          <a:xfrm>
            <a:off x="395288" y="836613"/>
            <a:ext cx="811371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675" name="TextBox 109"/>
          <p:cNvSpPr txBox="1"/>
          <p:nvPr/>
        </p:nvSpPr>
        <p:spPr>
          <a:xfrm>
            <a:off x="10609263" y="8102600"/>
            <a:ext cx="877887" cy="369888"/>
          </a:xfrm>
          <a:prstGeom prst="rect">
            <a:avLst/>
          </a:prstGeom>
          <a:noFill/>
          <a:ln w="9525">
            <a:noFill/>
          </a:ln>
        </p:spPr>
        <p:txBody>
          <a:bodyPr wrap="none">
            <a:spAutoFit/>
          </a:bodyPr>
          <a:p>
            <a:pPr eaLnBrk="1" hangingPunct="1"/>
            <a:r>
              <a:rPr lang="zh-CN" altLang="en-US" b="0" dirty="0">
                <a:solidFill>
                  <a:srgbClr val="000000"/>
                </a:solidFill>
                <a:latin typeface="Calibri" panose="020F0502020204030204" pitchFamily="34" charset="0"/>
                <a:ea typeface="宋体" panose="02010600030101010101" pitchFamily="2" charset="-122"/>
              </a:rPr>
              <a:t>延时符</a:t>
            </a:r>
            <a:endParaRPr lang="zh-CN" altLang="en-US" b="0" dirty="0">
              <a:solidFill>
                <a:srgbClr val="000000"/>
              </a:solidFill>
              <a:latin typeface="Calibri" panose="020F0502020204030204" pitchFamily="34" charset="0"/>
              <a:ea typeface="宋体" panose="02010600030101010101" pitchFamily="2" charset="-122"/>
            </a:endParaRPr>
          </a:p>
        </p:txBody>
      </p:sp>
      <p:sp>
        <p:nvSpPr>
          <p:cNvPr id="28676" name="灯片编号占位符 1"/>
          <p:cNvSpPr txBox="1">
            <a:spLocks noGrp="1"/>
          </p:cNvSpPr>
          <p:nvPr>
            <p:ph type="sldNum" sz="quarter" idx="4"/>
          </p:nvPr>
        </p:nvSpPr>
        <p:spPr>
          <a:xfrm>
            <a:off x="6553200" y="5630863"/>
            <a:ext cx="2133600" cy="273050"/>
          </a:xfrm>
        </p:spPr>
        <p: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5pPr>
          </a:lstStyle>
          <a:p>
            <a:pPr lvl="0" algn="r" eaLnBrk="1" hangingPunct="1"/>
            <a:fld id="{9A0DB2DC-4C9A-4742-B13C-FB6460FD3503}" type="slidenum">
              <a:rPr lang="en-US" altLang="en-US" sz="1000" b="0" dirty="0">
                <a:solidFill>
                  <a:srgbClr val="898989"/>
                </a:solidFill>
                <a:latin typeface="Calibri" panose="020F0502020204030204" pitchFamily="34" charset="0"/>
                <a:ea typeface="宋体" panose="02010600030101010101" pitchFamily="2" charset="-122"/>
              </a:rPr>
            </a:fld>
            <a:endParaRPr lang="en-US" altLang="en-US" sz="1000" b="0" dirty="0">
              <a:solidFill>
                <a:srgbClr val="898989"/>
              </a:solidFill>
              <a:latin typeface="Calibri" panose="020F0502020204030204" pitchFamily="34" charset="0"/>
              <a:ea typeface="宋体" panose="02010600030101010101" pitchFamily="2" charset="-122"/>
            </a:endParaRPr>
          </a:p>
        </p:txBody>
      </p:sp>
      <p:pic>
        <p:nvPicPr>
          <p:cNvPr id="28677" name="图片 5"/>
          <p:cNvPicPr>
            <a:picLocks noChangeAspect="1"/>
          </p:cNvPicPr>
          <p:nvPr/>
        </p:nvPicPr>
        <p:blipFill>
          <a:blip r:embed="rId1"/>
          <a:stretch>
            <a:fillRect/>
          </a:stretch>
        </p:blipFill>
        <p:spPr>
          <a:xfrm>
            <a:off x="515938" y="2003425"/>
            <a:ext cx="8075612" cy="3462338"/>
          </a:xfrm>
          <a:prstGeom prst="rect">
            <a:avLst/>
          </a:prstGeom>
          <a:noFill/>
          <a:ln w="9525">
            <a:noFill/>
          </a:ln>
        </p:spPr>
      </p:pic>
      <p:sp>
        <p:nvSpPr>
          <p:cNvPr id="442" name="圆角矩形 441"/>
          <p:cNvSpPr/>
          <p:nvPr/>
        </p:nvSpPr>
        <p:spPr>
          <a:xfrm>
            <a:off x="2751138" y="1993900"/>
            <a:ext cx="5840413" cy="1306513"/>
          </a:xfrm>
          <a:prstGeom prst="round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圆角矩形 30"/>
          <p:cNvSpPr/>
          <p:nvPr/>
        </p:nvSpPr>
        <p:spPr>
          <a:xfrm>
            <a:off x="2751138" y="3411538"/>
            <a:ext cx="5840413" cy="1584325"/>
          </a:xfrm>
          <a:prstGeom prst="round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图片 10"/>
          <p:cNvPicPr>
            <a:picLocks noChangeAspect="1"/>
          </p:cNvPicPr>
          <p:nvPr/>
        </p:nvPicPr>
        <p:blipFill>
          <a:blip r:embed="rId2"/>
          <a:stretch>
            <a:fillRect/>
          </a:stretch>
        </p:blipFill>
        <p:spPr>
          <a:xfrm>
            <a:off x="709613" y="2090738"/>
            <a:ext cx="1270000" cy="1035050"/>
          </a:xfrm>
          <a:prstGeom prst="rect">
            <a:avLst/>
          </a:prstGeom>
          <a:noFill/>
          <a:ln w="9525">
            <a:noFill/>
          </a:ln>
        </p:spPr>
      </p:pic>
      <p:pic>
        <p:nvPicPr>
          <p:cNvPr id="12" name="图片 11"/>
          <p:cNvPicPr>
            <a:picLocks noChangeAspect="1"/>
          </p:cNvPicPr>
          <p:nvPr/>
        </p:nvPicPr>
        <p:blipFill>
          <a:blip r:embed="rId3"/>
          <a:stretch>
            <a:fillRect/>
          </a:stretch>
        </p:blipFill>
        <p:spPr>
          <a:xfrm>
            <a:off x="652463" y="1130300"/>
            <a:ext cx="1468437" cy="812800"/>
          </a:xfrm>
          <a:prstGeom prst="rect">
            <a:avLst/>
          </a:prstGeom>
          <a:noFill/>
          <a:ln w="9525">
            <a:noFill/>
          </a:ln>
        </p:spPr>
      </p:pic>
      <p:graphicFrame>
        <p:nvGraphicFramePr>
          <p:cNvPr id="3" name="对象 2"/>
          <p:cNvGraphicFramePr>
            <a:graphicFrameLocks noChangeAspect="1"/>
          </p:cNvGraphicFramePr>
          <p:nvPr/>
        </p:nvGraphicFramePr>
        <p:xfrm>
          <a:off x="531813" y="4164013"/>
          <a:ext cx="1909762" cy="1416050"/>
        </p:xfrm>
        <a:graphic>
          <a:graphicData uri="http://schemas.openxmlformats.org/presentationml/2006/ole">
            <mc:AlternateContent xmlns:mc="http://schemas.openxmlformats.org/markup-compatibility/2006">
              <mc:Choice xmlns:v="urn:schemas-microsoft-com:vml" Requires="v">
                <p:oleObj spid="_x0000_s3076" name="" r:id="rId4" imgW="4928870" imgH="3088640" progId="ChemDraw.Document.6.0">
                  <p:embed/>
                </p:oleObj>
              </mc:Choice>
              <mc:Fallback>
                <p:oleObj name="" r:id="rId4" imgW="4928870" imgH="3088640" progId="ChemDraw.Document.6.0">
                  <p:embed/>
                  <p:pic>
                    <p:nvPicPr>
                      <p:cNvPr id="0" name="图片 3075"/>
                      <p:cNvPicPr/>
                      <p:nvPr/>
                    </p:nvPicPr>
                    <p:blipFill>
                      <a:blip r:embed="rId5"/>
                      <a:stretch>
                        <a:fillRect/>
                      </a:stretch>
                    </p:blipFill>
                    <p:spPr>
                      <a:xfrm>
                        <a:off x="531813" y="4164013"/>
                        <a:ext cx="1909762" cy="1416050"/>
                      </a:xfrm>
                      <a:prstGeom prst="rect">
                        <a:avLst/>
                      </a:prstGeom>
                      <a:noFill/>
                      <a:ln w="38100">
                        <a:noFill/>
                        <a:miter/>
                      </a:ln>
                    </p:spPr>
                  </p:pic>
                </p:oleObj>
              </mc:Fallback>
            </mc:AlternateContent>
          </a:graphicData>
        </a:graphic>
      </p:graphicFrame>
      <p:sp>
        <p:nvSpPr>
          <p:cNvPr id="8" name="文本框 7"/>
          <p:cNvSpPr txBox="1"/>
          <p:nvPr/>
        </p:nvSpPr>
        <p:spPr>
          <a:xfrm>
            <a:off x="1778000" y="1795463"/>
            <a:ext cx="342900" cy="368300"/>
          </a:xfrm>
          <a:prstGeom prst="rect">
            <a:avLst/>
          </a:prstGeom>
          <a:noFill/>
          <a:ln w="9525">
            <a:noFill/>
          </a:ln>
        </p:spPr>
        <p:txBody>
          <a:bodyPr wrap="none">
            <a:spAutoFit/>
          </a:bodyPr>
          <a:p>
            <a:pPr eaLnBrk="1" hangingPunct="1"/>
            <a:r>
              <a:rPr lang="en-US" altLang="zh-CN" b="0" dirty="0">
                <a:solidFill>
                  <a:srgbClr val="000000"/>
                </a:solidFill>
                <a:latin typeface="Calibri" panose="020F0502020204030204" pitchFamily="34" charset="0"/>
                <a:ea typeface="宋体" panose="02010600030101010101" pitchFamily="2" charset="-122"/>
              </a:rPr>
              <a:t>…</a:t>
            </a:r>
            <a:endParaRPr lang="zh-CN" altLang="en-US" b="0" dirty="0">
              <a:solidFill>
                <a:srgbClr val="000000"/>
              </a:solidFill>
              <a:latin typeface="Calibri" panose="020F0502020204030204" pitchFamily="34" charset="0"/>
              <a:ea typeface="宋体" panose="02010600030101010101" pitchFamily="2" charset="-122"/>
            </a:endParaRPr>
          </a:p>
        </p:txBody>
      </p:sp>
      <p:sp>
        <p:nvSpPr>
          <p:cNvPr id="28684" name="矩形 31"/>
          <p:cNvSpPr/>
          <p:nvPr/>
        </p:nvSpPr>
        <p:spPr>
          <a:xfrm>
            <a:off x="515938" y="471488"/>
            <a:ext cx="1789112" cy="317500"/>
          </a:xfrm>
          <a:prstGeom prst="rect">
            <a:avLst/>
          </a:prstGeom>
          <a:noFill/>
          <a:ln w="9525">
            <a:noFill/>
          </a:ln>
        </p:spPr>
        <p:txBody>
          <a:bodyPr lIns="109704" tIns="54851" rIns="109704" bIns="54851">
            <a:spAutoFit/>
          </a:bodyPr>
          <a:p>
            <a:pPr algn="just" defTabSz="1095375">
              <a:lnSpc>
                <a:spcPts val="1440"/>
              </a:lnSpc>
            </a:pPr>
            <a:r>
              <a:rPr lang="zh-CN" altLang="en-US" sz="2400" dirty="0">
                <a:solidFill>
                  <a:srgbClr val="FF0000"/>
                </a:solidFill>
                <a:latin typeface="微软雅黑" panose="020B0503020204020204" charset="-122"/>
                <a:ea typeface="微软雅黑" panose="020B0503020204020204" charset="-122"/>
              </a:rPr>
              <a:t>苦水玫瑰</a:t>
            </a:r>
            <a:endParaRPr lang="en-US" altLang="zh-CN" sz="2400" dirty="0">
              <a:solidFill>
                <a:srgbClr val="FF0000"/>
              </a:solidFill>
              <a:latin typeface="微软雅黑" panose="020B0503020204020204" charset="-122"/>
              <a:ea typeface="微软雅黑" panose="020B0503020204020204" charset="-122"/>
            </a:endParaRPr>
          </a:p>
        </p:txBody>
      </p:sp>
    </p:spTree>
    <p:custDataLst>
      <p:tags r:id="rId6"/>
    </p:custDataLst>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2"/>
                                        </p:tgtEl>
                                        <p:attrNameLst>
                                          <p:attrName>style.visibility</p:attrName>
                                        </p:attrNameLst>
                                      </p:cBhvr>
                                      <p:to>
                                        <p:strVal val="visible"/>
                                      </p:to>
                                    </p:set>
                                    <p:anim calcmode="lin" valueType="num">
                                      <p:cBhvr additive="base">
                                        <p:cTn id="7" dur="500" fill="hold"/>
                                        <p:tgtEl>
                                          <p:spTgt spid="442"/>
                                        </p:tgtEl>
                                        <p:attrNameLst>
                                          <p:attrName>ppt_x</p:attrName>
                                        </p:attrNameLst>
                                      </p:cBhvr>
                                      <p:tavLst>
                                        <p:tav tm="0">
                                          <p:val>
                                            <p:strVal val="#ppt_x"/>
                                          </p:val>
                                        </p:tav>
                                        <p:tav tm="100000">
                                          <p:val>
                                            <p:strVal val="#ppt_x"/>
                                          </p:val>
                                        </p:tav>
                                      </p:tavLst>
                                    </p:anim>
                                    <p:anim calcmode="lin" valueType="num">
                                      <p:cBhvr additive="base">
                                        <p:cTn id="8" dur="500" fill="hold"/>
                                        <p:tgtEl>
                                          <p:spTgt spid="44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ppt_x"/>
                                          </p:val>
                                        </p:tav>
                                        <p:tav tm="100000">
                                          <p:val>
                                            <p:strVal val="#ppt_x"/>
                                          </p:val>
                                        </p:tav>
                                      </p:tavLst>
                                    </p:anim>
                                    <p:anim calcmode="lin" valueType="num">
                                      <p:cBhvr additive="base">
                                        <p:cTn id="27" dur="500" fill="hold"/>
                                        <p:tgtEl>
                                          <p:spTgt spid="31"/>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 presetClass="entr" presetSubtype="4"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0" bldLvl="0" animBg="1"/>
      <p:bldP spid="31" grpId="0" bldLvl="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132080" y="1393190"/>
            <a:ext cx="8940800" cy="4411345"/>
          </a:xfrm>
        </p:spPr>
        <p:txBody>
          <a:bodyPr/>
          <a:p>
            <a:pPr marL="0" indent="0">
              <a:lnSpc>
                <a:spcPct val="150000"/>
              </a:lnSpc>
              <a:buNone/>
            </a:pPr>
            <a:r>
              <a:rPr lang="zh-CN" altLang="en-US" sz="2400" b="1">
                <a:solidFill>
                  <a:srgbClr val="FF0000"/>
                </a:solidFill>
                <a:latin typeface="微软雅黑" panose="020B0503020204020204" charset="-122"/>
                <a:ea typeface="微软雅黑" panose="020B0503020204020204" charset="-122"/>
                <a:cs typeface="微软雅黑" panose="020B0503020204020204" charset="-122"/>
                <a:sym typeface="+mn-ea"/>
              </a:rPr>
              <a:t>reaxy数据库</a:t>
            </a:r>
            <a:endParaRPr lang="zh-CN" altLang="en-US" sz="2400" b="1">
              <a:solidFill>
                <a:srgbClr val="FF0000"/>
              </a:solidFill>
              <a:latin typeface="微软雅黑" panose="020B0503020204020204" charset="-122"/>
              <a:ea typeface="微软雅黑" panose="020B0503020204020204" charset="-122"/>
              <a:cs typeface="微软雅黑" panose="020B0503020204020204" charset="-122"/>
              <a:sym typeface="+mn-ea"/>
            </a:endParaRPr>
          </a:p>
          <a:p>
            <a:pPr>
              <a:lnSpc>
                <a:spcPct val="150000"/>
              </a:lnSpc>
              <a:buFont typeface="Wingdings" panose="05000000000000000000" charset="0"/>
              <a:buChar char="p"/>
            </a:pPr>
            <a:r>
              <a:rPr lang="zh-CN" altLang="en-US" sz="2400">
                <a:latin typeface="微软雅黑" panose="020B0503020204020204" charset="-122"/>
                <a:ea typeface="微软雅黑" panose="020B0503020204020204" charset="-122"/>
                <a:cs typeface="微软雅黑" panose="020B0503020204020204" charset="-122"/>
              </a:rPr>
              <a:t>Reaxys数据库由爱思唯尔（Elsevier）公司出品，是内容丰富的化学数值与事实数据库。。</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charset="0"/>
              <a:buChar char="p"/>
            </a:pPr>
            <a:r>
              <a:rPr lang="zh-CN" altLang="en-US" sz="2400">
                <a:latin typeface="微软雅黑" panose="020B0503020204020204" charset="-122"/>
                <a:ea typeface="微软雅黑" panose="020B0503020204020204" charset="-122"/>
                <a:cs typeface="微软雅黑" panose="020B0503020204020204" charset="-122"/>
              </a:rPr>
              <a:t>Reaxys将贝尔斯坦（Beilstein）、专利化学数据库（Patent）和盖墨林（Gmelin）的内容整合为统一的资源，包含了2800多万个反应、1800多万种物质、400多万条文献。</a:t>
            </a:r>
            <a:endParaRPr lang="zh-CN" altLang="en-US" sz="2400">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charset="0"/>
              <a:buChar char="p"/>
            </a:pPr>
            <a:r>
              <a:rPr lang="zh-CN" altLang="en-US" sz="2400">
                <a:latin typeface="微软雅黑" panose="020B0503020204020204" charset="-122"/>
                <a:ea typeface="微软雅黑" panose="020B0503020204020204" charset="-122"/>
                <a:cs typeface="微软雅黑" panose="020B0503020204020204" charset="-122"/>
              </a:rPr>
              <a:t>Reaxys是一个专为帮助化学家更有效地设计化合物合成路线而设计的新型工具。</a:t>
            </a:r>
            <a:endParaRPr lang="zh-CN" altLang="en-US" sz="2400">
              <a:latin typeface="微软雅黑" panose="020B0503020204020204" charset="-122"/>
              <a:ea typeface="微软雅黑" panose="020B0503020204020204" charset="-122"/>
              <a:cs typeface="微软雅黑" panose="020B0503020204020204" charset="-122"/>
            </a:endParaRPr>
          </a:p>
          <a:p>
            <a:endParaRPr lang="zh-CN" altLang="en-US" sz="240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7" name="图片 14"/>
          <p:cNvPicPr>
            <a:picLocks noChangeAspect="1"/>
          </p:cNvPicPr>
          <p:nvPr>
            <p:custDataLst>
              <p:tags r:id="rId1"/>
            </p:custDataLst>
          </p:nvPr>
        </p:nvPicPr>
        <p:blipFill>
          <a:blip r:embed="rId2"/>
          <a:stretch>
            <a:fillRect/>
          </a:stretch>
        </p:blipFill>
        <p:spPr>
          <a:xfrm>
            <a:off x="166688" y="1700213"/>
            <a:ext cx="8810625" cy="3638550"/>
          </a:xfrm>
          <a:prstGeom prst="rect">
            <a:avLst/>
          </a:prstGeom>
          <a:noFill/>
          <a:ln w="9525">
            <a:noFill/>
          </a:ln>
        </p:spPr>
      </p:pic>
    </p:spTree>
  </p:cSld>
  <p:clrMapOvr>
    <a:masterClrMapping/>
  </p:clrMapOvr>
  <p:transition>
    <p:cover dir="l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3"/>
          <p:cNvSpPr>
            <a:spLocks noGrp="1"/>
          </p:cNvSpPr>
          <p:nvPr>
            <p:ph type="sldNum" sz="quarter" idx="11"/>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5pPr>
          </a:lstStyle>
          <a:p>
            <a:pPr lvl="0" algn="r">
              <a:buSzTx/>
            </a:pPr>
            <a:fld id="{9A0DB2DC-4C9A-4742-B13C-FB6460FD3503}" type="slidenum">
              <a:rPr lang="zh-CN" altLang="en-US" sz="1000" b="0" dirty="0">
                <a:ea typeface="宋体" panose="02010600030101010101" pitchFamily="2" charset="-122"/>
              </a:rPr>
            </a:fld>
            <a:endParaRPr lang="zh-CN" altLang="en-US" sz="1000" b="0" dirty="0">
              <a:ea typeface="宋体" panose="02010600030101010101" pitchFamily="2" charset="-122"/>
            </a:endParaRPr>
          </a:p>
        </p:txBody>
      </p:sp>
      <p:sp>
        <p:nvSpPr>
          <p:cNvPr id="3" name="矩形 2"/>
          <p:cNvSpPr/>
          <p:nvPr/>
        </p:nvSpPr>
        <p:spPr>
          <a:xfrm>
            <a:off x="479425" y="1268413"/>
            <a:ext cx="4805680" cy="52197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zh-CN"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分离科学与技术新的发展趋势</a:t>
            </a:r>
            <a:endParaRPr kumimoji="0" lang="zh-CN" altLang="zh-CN"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sp>
        <p:nvSpPr>
          <p:cNvPr id="4" name="矩形 3"/>
          <p:cNvSpPr/>
          <p:nvPr/>
        </p:nvSpPr>
        <p:spPr>
          <a:xfrm>
            <a:off x="595313" y="1893888"/>
            <a:ext cx="2212975" cy="461963"/>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tx1"/>
                </a:solidFill>
                <a:effectLst/>
                <a:uLnTx/>
                <a:uFillTx/>
                <a:latin typeface="+mj-ea"/>
                <a:ea typeface="+mj-ea"/>
                <a:cs typeface="+mn-cs"/>
              </a:rPr>
              <a:t>（</a:t>
            </a:r>
            <a:r>
              <a:rPr kumimoji="0" lang="en-US" altLang="zh-CN" sz="2400" b="1" i="0" u="none" strike="noStrike" kern="1200" cap="none" spc="0" normalizeH="0" baseline="0" noProof="0" dirty="0">
                <a:ln>
                  <a:noFill/>
                </a:ln>
                <a:solidFill>
                  <a:schemeClr val="tx1"/>
                </a:solidFill>
                <a:effectLst/>
                <a:uLnTx/>
                <a:uFillTx/>
                <a:latin typeface="+mj-ea"/>
                <a:ea typeface="+mj-ea"/>
                <a:cs typeface="+mn-cs"/>
              </a:rPr>
              <a:t>1</a:t>
            </a:r>
            <a:r>
              <a:rPr kumimoji="0" lang="zh-CN" altLang="en-US" sz="2400" b="1" i="0" u="none" strike="noStrike" kern="1200" cap="none" spc="0" normalizeH="0" baseline="0" noProof="0" dirty="0">
                <a:ln>
                  <a:noFill/>
                </a:ln>
                <a:solidFill>
                  <a:schemeClr val="tx1"/>
                </a:solidFill>
                <a:effectLst/>
                <a:uLnTx/>
                <a:uFillTx/>
                <a:latin typeface="+mj-ea"/>
                <a:ea typeface="+mj-ea"/>
                <a:cs typeface="+mn-cs"/>
              </a:rPr>
              <a:t>）</a:t>
            </a:r>
            <a:r>
              <a:rPr kumimoji="0" lang="zh-CN" altLang="zh-CN" sz="2400" b="1" i="0" u="none" strike="noStrike" kern="1200" cap="none" spc="0" normalizeH="0" baseline="0" noProof="0" dirty="0">
                <a:ln>
                  <a:noFill/>
                </a:ln>
                <a:solidFill>
                  <a:schemeClr val="tx1"/>
                </a:solidFill>
                <a:effectLst/>
                <a:uLnTx/>
                <a:uFillTx/>
                <a:latin typeface="+mj-ea"/>
                <a:ea typeface="+mj-ea"/>
                <a:cs typeface="+mn-cs"/>
              </a:rPr>
              <a:t>绿色化工</a:t>
            </a:r>
            <a:endParaRPr kumimoji="0" lang="zh-CN" altLang="en-US" sz="2400" b="1" i="0" u="none" strike="noStrike" kern="1200" cap="none" spc="0" normalizeH="0" baseline="0" noProof="0" dirty="0">
              <a:ln>
                <a:noFill/>
              </a:ln>
              <a:solidFill>
                <a:schemeClr val="tx1"/>
              </a:solidFill>
              <a:effectLst/>
              <a:uLnTx/>
              <a:uFillTx/>
              <a:latin typeface="+mj-ea"/>
              <a:ea typeface="+mj-ea"/>
              <a:cs typeface="+mn-cs"/>
            </a:endParaRPr>
          </a:p>
        </p:txBody>
      </p:sp>
      <p:sp>
        <p:nvSpPr>
          <p:cNvPr id="5" name="矩形 4"/>
          <p:cNvSpPr/>
          <p:nvPr/>
        </p:nvSpPr>
        <p:spPr>
          <a:xfrm>
            <a:off x="738188" y="4008438"/>
            <a:ext cx="3124200" cy="647700"/>
          </a:xfrm>
          <a:prstGeom prst="rect">
            <a:avLst/>
          </a:prstGeom>
        </p:spPr>
        <p:txBody>
          <a:bodyPr wrap="none">
            <a:spAutoFit/>
          </a:body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tx1"/>
                </a:solidFill>
                <a:effectLst/>
                <a:uLnTx/>
                <a:uFillTx/>
                <a:latin typeface="+mj-ea"/>
                <a:ea typeface="宋体" panose="02010600030101010101" pitchFamily="2" charset="-122"/>
                <a:cs typeface="+mn-cs"/>
              </a:rPr>
              <a:t>（</a:t>
            </a:r>
            <a:r>
              <a:rPr kumimoji="0" lang="en-US" altLang="zh-CN" sz="2400" b="1" i="0" u="none" strike="noStrike" kern="1200" cap="none" spc="0" normalizeH="0" baseline="0" noProof="0" dirty="0">
                <a:ln>
                  <a:noFill/>
                </a:ln>
                <a:solidFill>
                  <a:schemeClr val="tx1"/>
                </a:solidFill>
                <a:effectLst/>
                <a:uLnTx/>
                <a:uFillTx/>
                <a:latin typeface="+mj-ea"/>
                <a:ea typeface="+mj-ea"/>
                <a:cs typeface="+mn-cs"/>
              </a:rPr>
              <a:t>2</a:t>
            </a:r>
            <a:r>
              <a:rPr kumimoji="0" lang="zh-CN" altLang="en-US" sz="2400" b="1" i="0" u="none" strike="noStrike" kern="1200" cap="none" spc="0" normalizeH="0" baseline="0" noProof="0" dirty="0">
                <a:ln>
                  <a:noFill/>
                </a:ln>
                <a:solidFill>
                  <a:schemeClr val="tx1"/>
                </a:solidFill>
                <a:effectLst/>
                <a:uLnTx/>
                <a:uFillTx/>
                <a:latin typeface="+mj-ea"/>
                <a:ea typeface="+mj-ea"/>
                <a:cs typeface="+mn-cs"/>
              </a:rPr>
              <a:t>）分离</a:t>
            </a:r>
            <a:r>
              <a:rPr kumimoji="0" lang="zh-CN" altLang="zh-CN" sz="2400" b="1" i="0" u="none" strike="noStrike" kern="1200" cap="none" spc="0" normalizeH="0" baseline="0" noProof="0" dirty="0">
                <a:ln>
                  <a:noFill/>
                </a:ln>
                <a:solidFill>
                  <a:schemeClr val="tx1"/>
                </a:solidFill>
                <a:effectLst/>
                <a:uLnTx/>
                <a:uFillTx/>
                <a:latin typeface="+mj-ea"/>
                <a:ea typeface="+mj-ea"/>
                <a:cs typeface="+mn-cs"/>
              </a:rPr>
              <a:t>过程集成化</a:t>
            </a:r>
            <a:endParaRPr kumimoji="0" lang="en-US" altLang="zh-CN" sz="2400" b="1" i="0" u="none" strike="noStrike" kern="1200" cap="none" spc="0" normalizeH="0" baseline="0" noProof="0" dirty="0">
              <a:ln>
                <a:noFill/>
              </a:ln>
              <a:solidFill>
                <a:schemeClr val="tx1"/>
              </a:solidFill>
              <a:effectLst/>
              <a:uLnTx/>
              <a:uFillTx/>
              <a:latin typeface="+mj-ea"/>
              <a:ea typeface="+mj-ea"/>
              <a:cs typeface="+mn-cs"/>
            </a:endParaRPr>
          </a:p>
        </p:txBody>
      </p:sp>
      <p:pic>
        <p:nvPicPr>
          <p:cNvPr id="20485" name="Picture 1" descr="C:\Users\123\AppData\Roaming\Tencent\Users\264584389\QQ\WinTemp\RichOle\M04[A71]K8}EMWKWWRQ`Q{R.png"/>
          <p:cNvPicPr>
            <a:picLocks noChangeAspect="1"/>
          </p:cNvPicPr>
          <p:nvPr/>
        </p:nvPicPr>
        <p:blipFill>
          <a:blip r:embed="rId1"/>
          <a:stretch>
            <a:fillRect/>
          </a:stretch>
        </p:blipFill>
        <p:spPr>
          <a:xfrm>
            <a:off x="6084888" y="4332288"/>
            <a:ext cx="2635250" cy="2181225"/>
          </a:xfrm>
          <a:prstGeom prst="rect">
            <a:avLst/>
          </a:prstGeom>
          <a:noFill/>
          <a:ln w="9525">
            <a:noFill/>
          </a:ln>
        </p:spPr>
      </p:pic>
      <p:sp>
        <p:nvSpPr>
          <p:cNvPr id="6153" name="矩形 7"/>
          <p:cNvSpPr/>
          <p:nvPr/>
        </p:nvSpPr>
        <p:spPr>
          <a:xfrm>
            <a:off x="773113" y="2492935"/>
            <a:ext cx="4572000" cy="1200150"/>
          </a:xfrm>
          <a:prstGeom prst="rect">
            <a:avLst/>
          </a:prstGeom>
          <a:noFill/>
          <a:ln w="9525">
            <a:noFill/>
          </a:ln>
        </p:spPr>
        <p:txBody>
          <a:bodyPr anchor="t">
            <a:spAutoFit/>
          </a:bodyPr>
          <a:lstStyle/>
          <a:p>
            <a:pPr>
              <a:buSzTx/>
            </a:pPr>
            <a:r>
              <a:rPr lang="zh-CN" altLang="zh-CN" dirty="0">
                <a:latin typeface="黑体" panose="02010609060101010101" pitchFamily="49" charset="-122"/>
              </a:rPr>
              <a:t>运用环保的理念，推行源消减、进行生产过程的优化集成，废物再利用与资源化，从而降低成本与消耗，减少废弃物的排放和毒性，减少产品全生命周期对环境的不良影响。</a:t>
            </a:r>
            <a:endParaRPr lang="zh-CN" altLang="en-US" dirty="0">
              <a:latin typeface="黑体" panose="02010609060101010101" pitchFamily="49" charset="-122"/>
            </a:endParaRPr>
          </a:p>
        </p:txBody>
      </p:sp>
      <p:sp>
        <p:nvSpPr>
          <p:cNvPr id="6154" name="矩形 8"/>
          <p:cNvSpPr/>
          <p:nvPr/>
        </p:nvSpPr>
        <p:spPr>
          <a:xfrm>
            <a:off x="874713" y="4779963"/>
            <a:ext cx="4572000" cy="923925"/>
          </a:xfrm>
          <a:prstGeom prst="rect">
            <a:avLst/>
          </a:prstGeom>
          <a:noFill/>
          <a:ln w="9525">
            <a:noFill/>
          </a:ln>
        </p:spPr>
        <p:txBody>
          <a:bodyPr anchor="t">
            <a:spAutoFit/>
          </a:bodyPr>
          <a:lstStyle/>
          <a:p>
            <a:pPr>
              <a:buSzTx/>
            </a:pPr>
            <a:r>
              <a:rPr lang="zh-CN" altLang="en-US" dirty="0">
                <a:latin typeface="黑体" panose="02010609060101010101" pitchFamily="49" charset="-122"/>
              </a:rPr>
              <a:t>通过反应过程与分离过程、分离过程与分离过程等集成，达到</a:t>
            </a:r>
            <a:r>
              <a:rPr lang="zh-CN" altLang="zh-CN" dirty="0">
                <a:latin typeface="黑体" panose="02010609060101010101" pitchFamily="49" charset="-122"/>
              </a:rPr>
              <a:t>提高产品收益率、降低过程能耗和增加生产收益</a:t>
            </a:r>
            <a:r>
              <a:rPr lang="zh-CN" altLang="en-US" dirty="0">
                <a:latin typeface="黑体" panose="02010609060101010101" pitchFamily="49" charset="-122"/>
              </a:rPr>
              <a:t>。</a:t>
            </a:r>
            <a:endParaRPr lang="zh-CN" altLang="en-US" dirty="0">
              <a:latin typeface="黑体" panose="02010609060101010101" pitchFamily="49" charset="-122"/>
            </a:endParaRPr>
          </a:p>
        </p:txBody>
      </p:sp>
      <p:pic>
        <p:nvPicPr>
          <p:cNvPr id="11" name="图片 10" descr="C:\Users\123\AppData\Roaming\Tencent\Users\264584389\QQ\WinTemp\RichOle\%`GCT[Z6H}WVAW9V(8XVKPS.png"/>
          <p:cNvPicPr>
            <a:picLocks noChangeAspect="1"/>
          </p:cNvPicPr>
          <p:nvPr/>
        </p:nvPicPr>
        <p:blipFill>
          <a:blip r:embed="rId2"/>
          <a:stretch>
            <a:fillRect/>
          </a:stretch>
        </p:blipFill>
        <p:spPr>
          <a:xfrm>
            <a:off x="6080125" y="2082800"/>
            <a:ext cx="2636838" cy="2111375"/>
          </a:xfrm>
          <a:prstGeom prst="rect">
            <a:avLst/>
          </a:prstGeom>
          <a:noFill/>
          <a:ln w="9525">
            <a:noFill/>
          </a:ln>
        </p:spPr>
      </p:pic>
      <p:sp>
        <p:nvSpPr>
          <p:cNvPr id="20489" name="TextBox 5"/>
          <p:cNvSpPr txBox="1"/>
          <p:nvPr/>
        </p:nvSpPr>
        <p:spPr>
          <a:xfrm>
            <a:off x="1331913" y="404813"/>
            <a:ext cx="4679950" cy="583565"/>
          </a:xfrm>
          <a:prstGeom prst="rect">
            <a:avLst/>
          </a:prstGeom>
          <a:noFill/>
          <a:ln w="9525">
            <a:noFill/>
          </a:ln>
        </p:spPr>
        <p:txBody>
          <a:bodyPr anchor="t">
            <a:spAutoFit/>
          </a:bodyPr>
          <a:lstStyle/>
          <a:p>
            <a:pPr>
              <a:buSzTx/>
            </a:pPr>
            <a:r>
              <a:rPr lang="en-US" altLang="zh-CN" sz="3200" dirty="0">
                <a:latin typeface="微软雅黑" panose="020B0503020204020204" charset="-122"/>
                <a:ea typeface="微软雅黑" panose="020B0503020204020204" charset="-122"/>
                <a:cs typeface="微软雅黑" panose="020B0503020204020204" charset="-122"/>
              </a:rPr>
              <a:t>1.6 </a:t>
            </a:r>
            <a:r>
              <a:rPr lang="zh-CN" altLang="en-US" sz="3200" dirty="0">
                <a:latin typeface="微软雅黑" panose="020B0503020204020204" charset="-122"/>
                <a:ea typeface="微软雅黑" panose="020B0503020204020204" charset="-122"/>
                <a:cs typeface="微软雅黑" panose="020B0503020204020204" charset="-122"/>
              </a:rPr>
              <a:t>分离技术展望</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153" grpId="0"/>
      <p:bldP spid="615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anchor="b"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3500" b="0" i="0" u="none" strike="noStrike" kern="0" cap="none" spc="0" normalizeH="0" baseline="0" noProof="0">
              <a:ln>
                <a:noFill/>
              </a:ln>
              <a:solidFill>
                <a:srgbClr val="003399"/>
              </a:solidFill>
              <a:effectLst>
                <a:outerShdw blurRad="38100" dist="38100" dir="2700000" algn="tl">
                  <a:srgbClr val="C0C0C0"/>
                </a:outerShdw>
              </a:effectLst>
              <a:uLnTx/>
              <a:uFillTx/>
              <a:latin typeface="+mj-lt"/>
              <a:ea typeface="+mj-ea"/>
              <a:cs typeface="+mj-cs"/>
            </a:endParaRPr>
          </a:p>
        </p:txBody>
      </p:sp>
      <p:sp>
        <p:nvSpPr>
          <p:cNvPr id="21506" name="灯片编号占位符 3"/>
          <p:cNvSpPr>
            <a:spLocks noGrp="1"/>
          </p:cNvSpPr>
          <p:nvPr>
            <p:ph type="sldNum" sz="quarter" idx="11"/>
          </p:nvPr>
        </p:nvSpPr>
        <p:spPr/>
        <p:txBody>
          <a:bodyPr wrap="square" lIns="91440" tIns="45720" rIns="91440" bIns="45720" anchor="t"/>
          <a:lstStyle>
            <a:lvl1pPr marL="0" lvl="0" indent="0" algn="l" defTabSz="914400" rtl="0" eaLnBrk="1" fontAlgn="base" latinLnBrk="0" hangingPunct="1">
              <a:lnSpc>
                <a:spcPct val="100000"/>
              </a:lnSpc>
              <a:spcBef>
                <a:spcPct val="0"/>
              </a:spcBef>
              <a:spcAft>
                <a:spcPct val="0"/>
              </a:spcAft>
              <a:buNone/>
              <a:defRPr sz="1800" b="1"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黑体" panose="02010609060101010101" pitchFamily="49" charset="-122"/>
                <a:cs typeface="+mn-cs"/>
              </a:defRPr>
            </a:lvl5pPr>
          </a:lstStyle>
          <a:p>
            <a:pPr lvl="0" algn="r">
              <a:buSzTx/>
            </a:pPr>
            <a:fld id="{9A0DB2DC-4C9A-4742-B13C-FB6460FD3503}" type="slidenum">
              <a:rPr lang="zh-CN" altLang="en-US" sz="1000" b="0" dirty="0">
                <a:ea typeface="宋体" panose="02010600030101010101" pitchFamily="2" charset="-122"/>
              </a:rPr>
            </a:fld>
            <a:endParaRPr lang="zh-CN" altLang="en-US" sz="1000" b="0" dirty="0">
              <a:ea typeface="宋体" panose="02010600030101010101" pitchFamily="2" charset="-122"/>
            </a:endParaRPr>
          </a:p>
        </p:txBody>
      </p:sp>
      <p:sp>
        <p:nvSpPr>
          <p:cNvPr id="6" name="矩形 5"/>
          <p:cNvSpPr/>
          <p:nvPr/>
        </p:nvSpPr>
        <p:spPr>
          <a:xfrm>
            <a:off x="469900" y="1365250"/>
            <a:ext cx="3433763" cy="646113"/>
          </a:xfrm>
          <a:prstGeom prst="rect">
            <a:avLst/>
          </a:prstGeom>
        </p:spPr>
        <p:txBody>
          <a:bodyPr wrap="none">
            <a:spAutoFit/>
          </a:body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tx1"/>
                </a:solidFill>
                <a:effectLst/>
                <a:uLnTx/>
                <a:uFillTx/>
                <a:latin typeface="+mj-ea"/>
                <a:ea typeface="+mj-ea"/>
                <a:cs typeface="+mn-cs"/>
              </a:rPr>
              <a:t>（</a:t>
            </a:r>
            <a:r>
              <a:rPr kumimoji="0" lang="en-US" altLang="zh-CN" sz="2400" b="1" i="0" u="none" strike="noStrike" kern="1200" cap="none" spc="0" normalizeH="0" baseline="0" noProof="0" dirty="0">
                <a:ln>
                  <a:noFill/>
                </a:ln>
                <a:solidFill>
                  <a:schemeClr val="tx1"/>
                </a:solidFill>
                <a:effectLst/>
                <a:uLnTx/>
                <a:uFillTx/>
                <a:latin typeface="+mj-ea"/>
                <a:ea typeface="+mj-ea"/>
                <a:cs typeface="+mn-cs"/>
              </a:rPr>
              <a:t>3</a:t>
            </a:r>
            <a:r>
              <a:rPr kumimoji="0" lang="zh-CN" altLang="en-US" sz="2400" b="1" i="0" u="none" strike="noStrike" kern="1200" cap="none" spc="0" normalizeH="0" baseline="0" noProof="0" dirty="0">
                <a:ln>
                  <a:noFill/>
                </a:ln>
                <a:solidFill>
                  <a:schemeClr val="tx1"/>
                </a:solidFill>
                <a:effectLst/>
                <a:uLnTx/>
                <a:uFillTx/>
                <a:latin typeface="+mj-ea"/>
                <a:ea typeface="+mj-ea"/>
                <a:cs typeface="+mn-cs"/>
              </a:rPr>
              <a:t>）环境生物分离技术</a:t>
            </a:r>
            <a:endParaRPr kumimoji="0" lang="zh-CN" altLang="zh-CN" sz="2400" b="1" i="0" u="none" strike="noStrike" kern="1200" cap="none" spc="0" normalizeH="0" baseline="0" noProof="0" dirty="0">
              <a:ln>
                <a:noFill/>
              </a:ln>
              <a:solidFill>
                <a:schemeClr val="tx1"/>
              </a:solidFill>
              <a:effectLst/>
              <a:uLnTx/>
              <a:uFillTx/>
              <a:latin typeface="+mj-ea"/>
              <a:ea typeface="+mj-ea"/>
              <a:cs typeface="+mn-cs"/>
            </a:endParaRPr>
          </a:p>
        </p:txBody>
      </p:sp>
      <p:pic>
        <p:nvPicPr>
          <p:cNvPr id="21508" name="Picture 2" descr="http://images.china.cn/attachement/jpg/site1000/20171117/b8aeed96baca1b7862c601.jpg"/>
          <p:cNvPicPr>
            <a:picLocks noChangeAspect="1"/>
          </p:cNvPicPr>
          <p:nvPr/>
        </p:nvPicPr>
        <p:blipFill>
          <a:blip r:embed="rId1"/>
          <a:stretch>
            <a:fillRect/>
          </a:stretch>
        </p:blipFill>
        <p:spPr>
          <a:xfrm>
            <a:off x="749300" y="2205038"/>
            <a:ext cx="3822700" cy="2938462"/>
          </a:xfrm>
          <a:prstGeom prst="rect">
            <a:avLst/>
          </a:prstGeom>
          <a:noFill/>
          <a:ln w="9525">
            <a:noFill/>
          </a:ln>
        </p:spPr>
      </p:pic>
      <p:sp>
        <p:nvSpPr>
          <p:cNvPr id="21509" name="矩形 4"/>
          <p:cNvSpPr/>
          <p:nvPr/>
        </p:nvSpPr>
        <p:spPr>
          <a:xfrm>
            <a:off x="755650" y="5300663"/>
            <a:ext cx="6192838" cy="1339850"/>
          </a:xfrm>
          <a:prstGeom prst="rect">
            <a:avLst/>
          </a:prstGeom>
          <a:noFill/>
          <a:ln w="9525">
            <a:noFill/>
          </a:ln>
        </p:spPr>
        <p:txBody>
          <a:bodyPr anchor="t">
            <a:spAutoFit/>
          </a:bodyPr>
          <a:lstStyle/>
          <a:p>
            <a:pPr>
              <a:lnSpc>
                <a:spcPct val="150000"/>
              </a:lnSpc>
              <a:buSzTx/>
            </a:pPr>
            <a:r>
              <a:rPr lang="zh-CN" altLang="zh-CN" dirty="0">
                <a:latin typeface="微软雅黑" panose="020B0503020204020204" charset="-122"/>
                <a:ea typeface="微软雅黑" panose="020B0503020204020204" charset="-122"/>
              </a:rPr>
              <a:t>绝不能以牺牲生态环境为代价换取经济的一时发展</a:t>
            </a:r>
            <a:endParaRPr lang="en-US" altLang="zh-CN" dirty="0">
              <a:latin typeface="微软雅黑" panose="020B0503020204020204" charset="-122"/>
              <a:ea typeface="微软雅黑" panose="020B0503020204020204" charset="-122"/>
            </a:endParaRPr>
          </a:p>
          <a:p>
            <a:pPr>
              <a:lnSpc>
                <a:spcPct val="150000"/>
              </a:lnSpc>
              <a:buSzTx/>
            </a:pPr>
            <a:r>
              <a:rPr lang="zh-CN" altLang="zh-CN" dirty="0">
                <a:latin typeface="微软雅黑" panose="020B0503020204020204" charset="-122"/>
                <a:ea typeface="微软雅黑" panose="020B0503020204020204" charset="-122"/>
              </a:rPr>
              <a:t>既要金山银山</a:t>
            </a:r>
            <a:r>
              <a:rPr lang="en-US" altLang="zh-CN"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又要绿水青山</a:t>
            </a:r>
            <a:endParaRPr lang="en-US" altLang="zh-CN" dirty="0">
              <a:latin typeface="微软雅黑" panose="020B0503020204020204" charset="-122"/>
              <a:ea typeface="微软雅黑" panose="020B0503020204020204" charset="-122"/>
            </a:endParaRPr>
          </a:p>
          <a:p>
            <a:pPr>
              <a:lnSpc>
                <a:spcPct val="150000"/>
              </a:lnSpc>
              <a:buSzTx/>
            </a:pPr>
            <a:r>
              <a:rPr lang="zh-CN" altLang="zh-CN" dirty="0">
                <a:latin typeface="微软雅黑" panose="020B0503020204020204" charset="-122"/>
                <a:ea typeface="微软雅黑" panose="020B0503020204020204" charset="-122"/>
              </a:rPr>
              <a:t>绿水青山就是金山银山</a:t>
            </a:r>
            <a:endParaRPr lang="zh-CN" altLang="en-US" dirty="0">
              <a:latin typeface="微软雅黑" panose="020B0503020204020204" charset="-122"/>
              <a:ea typeface="微软雅黑" panose="020B0503020204020204" charset="-122"/>
            </a:endParaRPr>
          </a:p>
        </p:txBody>
      </p:sp>
      <p:pic>
        <p:nvPicPr>
          <p:cNvPr id="21510" name="Picture 1" descr="C:\Users\123\AppData\Roaming\Tencent\Users\264584389\QQ\WinTemp\RichOle\V]PXR8JA)(6SPL5GI_O]2H9.png"/>
          <p:cNvPicPr>
            <a:picLocks noChangeAspect="1"/>
          </p:cNvPicPr>
          <p:nvPr/>
        </p:nvPicPr>
        <p:blipFill>
          <a:blip r:embed="rId2"/>
          <a:stretch>
            <a:fillRect/>
          </a:stretch>
        </p:blipFill>
        <p:spPr>
          <a:xfrm>
            <a:off x="4859338" y="2205038"/>
            <a:ext cx="3773487" cy="2938462"/>
          </a:xfrm>
          <a:prstGeom prst="rect">
            <a:avLst/>
          </a:prstGeom>
          <a:noFill/>
          <a:ln w="9525">
            <a:noFill/>
          </a:ln>
        </p:spPr>
      </p:pic>
    </p:spTree>
  </p:cSld>
  <p:clrMapOvr>
    <a:masterClrMapping/>
  </p:clrMapOvr>
  <p:transition>
    <p:cover dir="l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8" name="Text Box 4" descr="7b0a202020202262756c6c6574223a20227b5c2263617465676f727949645c223a31303030362c5c2274656d706c61746549645c223a32303233313438337d220a7d0a"/>
          <p:cNvSpPr txBox="1"/>
          <p:nvPr/>
        </p:nvSpPr>
        <p:spPr>
          <a:xfrm>
            <a:off x="539433" y="1988820"/>
            <a:ext cx="7921625" cy="281241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stStyle>
          <a:p>
            <a:pPr marL="273050" lvl="0" indent="-273050" eaLnBrk="1" hangingPunct="1">
              <a:lnSpc>
                <a:spcPct val="150000"/>
              </a:lnSpc>
              <a:spcBef>
                <a:spcPct val="0"/>
              </a:spcBef>
              <a:spcAft>
                <a:spcPct val="50000"/>
              </a:spcAft>
              <a:buClrTx/>
              <a:buFontTx/>
              <a:buBlip>
                <a:blip r:embed="rId1"/>
              </a:buBlip>
            </a:pPr>
            <a:r>
              <a:rPr lang="zh-CN" altLang="en-US" sz="2400" b="1" dirty="0">
                <a:latin typeface="微软雅黑" panose="020B0503020204020204" charset="-122"/>
                <a:ea typeface="微软雅黑" panose="020B0503020204020204" charset="-122"/>
                <a:cs typeface="微软雅黑" panose="020B0503020204020204" charset="-122"/>
              </a:rPr>
              <a:t>工匠时期（或作坊时期）：思考、探索各物质的分离方法的</a:t>
            </a:r>
            <a:r>
              <a:rPr lang="zh-CN" altLang="en-US" sz="2400" b="1" dirty="0">
                <a:solidFill>
                  <a:srgbClr val="0070C0"/>
                </a:solidFill>
                <a:latin typeface="微软雅黑" panose="020B0503020204020204" charset="-122"/>
                <a:ea typeface="微软雅黑" panose="020B0503020204020204" charset="-122"/>
                <a:cs typeface="微软雅黑" panose="020B0503020204020204" charset="-122"/>
              </a:rPr>
              <a:t>内在联系及其理论依据</a:t>
            </a:r>
            <a:endParaRPr lang="zh-CN" altLang="en-US" sz="2400" b="1" dirty="0">
              <a:solidFill>
                <a:srgbClr val="CC00FF"/>
              </a:solidFill>
              <a:latin typeface="微软雅黑" panose="020B0503020204020204" charset="-122"/>
              <a:ea typeface="微软雅黑" panose="020B0503020204020204" charset="-122"/>
              <a:cs typeface="微软雅黑" panose="020B0503020204020204" charset="-122"/>
            </a:endParaRPr>
          </a:p>
          <a:p>
            <a:pPr marL="273050" lvl="0" indent="-273050" eaLnBrk="1" hangingPunct="1">
              <a:lnSpc>
                <a:spcPct val="150000"/>
              </a:lnSpc>
              <a:spcBef>
                <a:spcPct val="0"/>
              </a:spcBef>
              <a:spcAft>
                <a:spcPct val="50000"/>
              </a:spcAft>
              <a:buClrTx/>
              <a:buFontTx/>
              <a:buBlip>
                <a:blip r:embed="rId1"/>
              </a:buBlip>
            </a:pPr>
            <a:r>
              <a:rPr lang="zh-CN" altLang="en-US" sz="2400" b="1" dirty="0">
                <a:latin typeface="微软雅黑" panose="020B0503020204020204" charset="-122"/>
                <a:ea typeface="微软雅黑" panose="020B0503020204020204" charset="-122"/>
                <a:cs typeface="微软雅黑" panose="020B0503020204020204" charset="-122"/>
              </a:rPr>
              <a:t>技术时期：初步探索分离方法的</a:t>
            </a:r>
            <a:r>
              <a:rPr lang="zh-CN" altLang="en-US" sz="2400" b="1" dirty="0">
                <a:solidFill>
                  <a:srgbClr val="0070C0"/>
                </a:solidFill>
                <a:latin typeface="微软雅黑" panose="020B0503020204020204" charset="-122"/>
                <a:ea typeface="微软雅黑" panose="020B0503020204020204" charset="-122"/>
                <a:cs typeface="微软雅黑" panose="020B0503020204020204" charset="-122"/>
              </a:rPr>
              <a:t>共性及其规律、理论</a:t>
            </a:r>
            <a:endParaRPr lang="zh-CN" altLang="en-US" sz="2400" b="1" dirty="0">
              <a:solidFill>
                <a:srgbClr val="CC00FF"/>
              </a:solidFill>
              <a:latin typeface="微软雅黑" panose="020B0503020204020204" charset="-122"/>
              <a:ea typeface="微软雅黑" panose="020B0503020204020204" charset="-122"/>
              <a:cs typeface="微软雅黑" panose="020B0503020204020204" charset="-122"/>
            </a:endParaRPr>
          </a:p>
          <a:p>
            <a:pPr marL="273050" lvl="0" indent="-273050" eaLnBrk="1" hangingPunct="1">
              <a:lnSpc>
                <a:spcPct val="150000"/>
              </a:lnSpc>
              <a:spcBef>
                <a:spcPct val="0"/>
              </a:spcBef>
              <a:spcAft>
                <a:spcPct val="50000"/>
              </a:spcAft>
              <a:buClrTx/>
              <a:buFontTx/>
              <a:buBlip>
                <a:blip r:embed="rId1"/>
              </a:buBlip>
            </a:pPr>
            <a:r>
              <a:rPr lang="zh-CN" altLang="en-US" sz="2400" b="1" dirty="0">
                <a:latin typeface="微软雅黑" panose="020B0503020204020204" charset="-122"/>
                <a:ea typeface="微软雅黑" panose="020B0503020204020204" charset="-122"/>
                <a:cs typeface="微软雅黑" panose="020B0503020204020204" charset="-122"/>
              </a:rPr>
              <a:t>科学时期：建立</a:t>
            </a:r>
            <a:r>
              <a:rPr lang="zh-CN" altLang="en-US" sz="2400" b="1" dirty="0">
                <a:solidFill>
                  <a:srgbClr val="0070C0"/>
                </a:solidFill>
                <a:latin typeface="微软雅黑" panose="020B0503020204020204" charset="-122"/>
                <a:ea typeface="微软雅黑" panose="020B0503020204020204" charset="-122"/>
                <a:cs typeface="微软雅黑" panose="020B0503020204020204" charset="-122"/>
              </a:rPr>
              <a:t>学科理论</a:t>
            </a:r>
            <a:endParaRPr lang="zh-CN" altLang="en-US" sz="2400" b="1" dirty="0">
              <a:solidFill>
                <a:srgbClr val="0070C0"/>
              </a:solidFill>
              <a:latin typeface="微软雅黑" panose="020B0503020204020204" charset="-122"/>
              <a:ea typeface="微软雅黑" panose="020B0503020204020204" charset="-122"/>
              <a:cs typeface="微软雅黑" panose="020B0503020204020204" charset="-122"/>
            </a:endParaRPr>
          </a:p>
        </p:txBody>
      </p:sp>
      <p:sp>
        <p:nvSpPr>
          <p:cNvPr id="22531" name="TextBox 5"/>
          <p:cNvSpPr txBox="1"/>
          <p:nvPr/>
        </p:nvSpPr>
        <p:spPr>
          <a:xfrm>
            <a:off x="1331913" y="404178"/>
            <a:ext cx="4679950" cy="583565"/>
          </a:xfrm>
          <a:prstGeom prst="rect">
            <a:avLst/>
          </a:prstGeom>
          <a:noFill/>
          <a:ln w="9525">
            <a:noFill/>
          </a:ln>
        </p:spPr>
        <p:txBody>
          <a:bodyPr anchor="t">
            <a:spAutoFit/>
          </a:bodyPr>
          <a:p>
            <a:pPr>
              <a:buSzTx/>
            </a:pPr>
            <a:r>
              <a:rPr lang="en-US" altLang="zh-CN" sz="3200" dirty="0">
                <a:latin typeface="微软雅黑" panose="020B0503020204020204" charset="-122"/>
                <a:ea typeface="微软雅黑" panose="020B0503020204020204" charset="-122"/>
                <a:cs typeface="微软雅黑" panose="020B0503020204020204" charset="-122"/>
              </a:rPr>
              <a:t>1.6 </a:t>
            </a:r>
            <a:r>
              <a:rPr lang="zh-CN" altLang="en-US" sz="3200" dirty="0">
                <a:latin typeface="微软雅黑" panose="020B0503020204020204" charset="-122"/>
                <a:ea typeface="微软雅黑" panose="020B0503020204020204" charset="-122"/>
                <a:cs typeface="微软雅黑" panose="020B0503020204020204" charset="-122"/>
              </a:rPr>
              <a:t>分离技术展望</a:t>
            </a:r>
            <a:endParaRPr lang="zh-CN" altLang="en-US" sz="320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611505" y="1251585"/>
            <a:ext cx="6123305" cy="737235"/>
          </a:xfrm>
          <a:prstGeom prst="rect">
            <a:avLst/>
          </a:prstGeom>
          <a:noFill/>
        </p:spPr>
        <p:txBody>
          <a:bodyPr wrap="square" rtlCol="0" anchor="t">
            <a:spAutoFit/>
          </a:bodyPr>
          <a:p>
            <a:pPr marR="0" defTabSz="914400" eaLnBrk="1" hangingPunct="1">
              <a:lnSpc>
                <a:spcPct val="150000"/>
              </a:lnSpc>
              <a:spcAft>
                <a:spcPct val="50000"/>
              </a:spcAft>
              <a:buClrTx/>
              <a:buSzTx/>
              <a:buFontTx/>
              <a:buNone/>
              <a:defRPr/>
            </a:pPr>
            <a:r>
              <a:rPr lang="zh-CN" altLang="en-US" sz="2800" noProof="0">
                <a:solidFill>
                  <a:srgbClr val="FF0000"/>
                </a:solidFill>
                <a:latin typeface="微软雅黑" panose="020B0503020204020204" charset="-122"/>
                <a:ea typeface="微软雅黑" panose="020B0503020204020204" charset="-122"/>
                <a:cs typeface="Times New Roman" panose="02020603050405020304" pitchFamily="18" charset="0"/>
                <a:sym typeface="+mn-ea"/>
              </a:rPr>
              <a:t>分离方法的发展</a:t>
            </a:r>
            <a:r>
              <a:rPr lang="en-US" altLang="zh-CN" sz="2800" noProof="0">
                <a:solidFill>
                  <a:srgbClr val="FF0000"/>
                </a:solidFill>
                <a:latin typeface="微软雅黑" panose="020B0503020204020204" charset="-122"/>
                <a:ea typeface="微软雅黑" panose="020B0503020204020204" charset="-122"/>
                <a:cs typeface="Times New Roman" panose="02020603050405020304" pitchFamily="18" charset="0"/>
                <a:sym typeface="+mn-ea"/>
              </a:rPr>
              <a:t>——</a:t>
            </a:r>
            <a:r>
              <a:rPr lang="zh-CN" altLang="en-US" sz="2800" dirty="0">
                <a:latin typeface="微软雅黑" panose="020B0503020204020204" charset="-122"/>
                <a:ea typeface="微软雅黑" panose="020B0503020204020204" charset="-122"/>
                <a:cs typeface="微软雅黑" panose="020B0503020204020204" charset="-122"/>
                <a:sym typeface="+mn-ea"/>
              </a:rPr>
              <a:t>三个时期：</a:t>
            </a:r>
            <a:endParaRPr lang="zh-CN" altLang="en-US" sz="2800" b="1" noProof="0"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p:cover dir="l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3" name="文本框 22532"/>
          <p:cNvSpPr txBox="1"/>
          <p:nvPr/>
        </p:nvSpPr>
        <p:spPr>
          <a:xfrm>
            <a:off x="467995" y="1628775"/>
            <a:ext cx="8610600" cy="4246245"/>
          </a:xfrm>
          <a:prstGeom prst="rect">
            <a:avLst/>
          </a:prstGeom>
          <a:noFill/>
          <a:ln w="9525">
            <a:noFill/>
          </a:ln>
        </p:spPr>
        <p:txBody>
          <a:bodyPr>
            <a:spAutoFit/>
          </a:bodyPr>
          <a:p>
            <a:pPr>
              <a:lnSpc>
                <a:spcPct val="150000"/>
              </a:lnSpc>
            </a:pP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利用方法间的共性，探讨方法间的联系和统一理论和数学模式的表达</a:t>
            </a:r>
            <a:endParaRPr lang="zh-CN" altLang="en-US" sz="2000" b="1"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 将新技术、新材料引入分析技术中，发展新分离原理和方法</a:t>
            </a:r>
            <a:endParaRPr lang="zh-CN" altLang="en-US" sz="200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 解决现代科技和生产过程中重大的分离和纯化问题</a:t>
            </a:r>
            <a:endParaRPr lang="zh-CN" altLang="en-US" sz="2000" b="1"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 利用现代分析手段，如波谱、电镜、粒子束分析研究分离过程机理，探讨</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分离过程动力学及其模型</a:t>
            </a:r>
            <a:endParaRPr lang="zh-CN" altLang="en-US" sz="200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 计算机模拟分离过程和数学模型的建立</a:t>
            </a:r>
            <a:endParaRPr lang="zh-CN" altLang="en-US" sz="200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 多种分离方法和技术联用，研究最优化分离条件</a:t>
            </a:r>
            <a:endParaRPr lang="zh-CN" altLang="en-US" sz="200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 分离发现新的重要物质</a:t>
            </a:r>
            <a:endParaRPr lang="zh-CN" altLang="en-US" sz="200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 利用电、磁、光、热等建立无污染的分离过程</a:t>
            </a:r>
            <a:endParaRPr lang="zh-CN" altLang="en-US" sz="20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2531" name="TextBox 5"/>
          <p:cNvSpPr txBox="1"/>
          <p:nvPr/>
        </p:nvSpPr>
        <p:spPr>
          <a:xfrm>
            <a:off x="1331913" y="404178"/>
            <a:ext cx="4679950" cy="583565"/>
          </a:xfrm>
          <a:prstGeom prst="rect">
            <a:avLst/>
          </a:prstGeom>
          <a:noFill/>
          <a:ln w="9525">
            <a:noFill/>
          </a:ln>
        </p:spPr>
        <p:txBody>
          <a:bodyPr anchor="t">
            <a:spAutoFit/>
          </a:bodyPr>
          <a:p>
            <a:pPr>
              <a:buSzTx/>
            </a:pPr>
            <a:r>
              <a:rPr lang="en-US" altLang="zh-CN" sz="3200" dirty="0">
                <a:latin typeface="微软雅黑" panose="020B0503020204020204" charset="-122"/>
                <a:ea typeface="微软雅黑" panose="020B0503020204020204" charset="-122"/>
                <a:cs typeface="微软雅黑" panose="020B0503020204020204" charset="-122"/>
              </a:rPr>
              <a:t>1.7 </a:t>
            </a:r>
            <a:r>
              <a:rPr lang="zh-CN" altLang="en-US" sz="3200" dirty="0">
                <a:latin typeface="微软雅黑" panose="020B0503020204020204" charset="-122"/>
                <a:ea typeface="微软雅黑" panose="020B0503020204020204" charset="-122"/>
                <a:cs typeface="微软雅黑" panose="020B0503020204020204" charset="-122"/>
              </a:rPr>
              <a:t>分离技术展望</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矩形 3"/>
          <p:cNvSpPr/>
          <p:nvPr/>
        </p:nvSpPr>
        <p:spPr>
          <a:xfrm>
            <a:off x="1265397" y="404178"/>
            <a:ext cx="2316480" cy="629920"/>
          </a:xfrm>
          <a:prstGeom prst="rect">
            <a:avLst/>
          </a:prstGeom>
          <a:noFill/>
          <a:ln w="9525">
            <a:noFill/>
          </a:ln>
        </p:spPr>
        <p:txBody>
          <a:bodyPr wrap="none">
            <a:spAutoFit/>
          </a:bodyPr>
          <a:p>
            <a:pPr algn="just" eaLnBrk="1" hangingPunct="1">
              <a:lnSpc>
                <a:spcPct val="125000"/>
              </a:lnSpc>
              <a:spcAft>
                <a:spcPts val="600"/>
              </a:spcAft>
            </a:pPr>
            <a:r>
              <a:rPr lang="zh-CN" altLang="en-US" sz="2800" dirty="0">
                <a:solidFill>
                  <a:srgbClr val="000099"/>
                </a:solidFill>
                <a:latin typeface="微软雅黑" panose="020B0503020204020204" charset="-122"/>
                <a:ea typeface="微软雅黑" panose="020B0503020204020204" charset="-122"/>
              </a:rPr>
              <a:t>常用分离方法</a:t>
            </a:r>
            <a:endParaRPr lang="zh-CN" altLang="en-US" sz="2800" dirty="0">
              <a:solidFill>
                <a:srgbClr val="000099"/>
              </a:solidFill>
              <a:latin typeface="微软雅黑" panose="020B0503020204020204" charset="-122"/>
              <a:ea typeface="微软雅黑" panose="020B0503020204020204" charset="-122"/>
            </a:endParaRPr>
          </a:p>
        </p:txBody>
      </p:sp>
      <p:grpSp>
        <p:nvGrpSpPr>
          <p:cNvPr id="10243" name="组合 1"/>
          <p:cNvGrpSpPr/>
          <p:nvPr/>
        </p:nvGrpSpPr>
        <p:grpSpPr>
          <a:xfrm>
            <a:off x="467678" y="1341120"/>
            <a:ext cx="7468943" cy="4336818"/>
            <a:chOff x="722630" y="1587500"/>
            <a:chExt cx="7467991" cy="4819527"/>
          </a:xfrm>
        </p:grpSpPr>
        <p:grpSp>
          <p:nvGrpSpPr>
            <p:cNvPr id="4" name="组合 3"/>
            <p:cNvGrpSpPr/>
            <p:nvPr>
              <p:custDataLst>
                <p:tags r:id="rId1"/>
              </p:custDataLst>
            </p:nvPr>
          </p:nvGrpSpPr>
          <p:grpSpPr>
            <a:xfrm>
              <a:off x="1283970" y="1587500"/>
              <a:ext cx="6894195" cy="541655"/>
              <a:chOff x="2954204" y="1184769"/>
              <a:chExt cx="4599758" cy="663081"/>
            </a:xfrm>
            <a:solidFill>
              <a:srgbClr val="B7BDE9"/>
            </a:solidFill>
          </p:grpSpPr>
          <p:sp>
            <p:nvSpPr>
              <p:cNvPr id="6" name="任意多边形 5"/>
              <p:cNvSpPr/>
              <p:nvPr/>
            </p:nvSpPr>
            <p:spPr>
              <a:xfrm>
                <a:off x="2954204" y="1184769"/>
                <a:ext cx="1648914" cy="663081"/>
              </a:xfrm>
              <a:custGeom>
                <a:avLst/>
                <a:gdLst>
                  <a:gd name="connsiteX0" fmla="*/ 590550 w 2153021"/>
                  <a:gd name="connsiteY0" fmla="*/ 0 h 1181100"/>
                  <a:gd name="connsiteX1" fmla="*/ 2153021 w 2153021"/>
                  <a:gd name="connsiteY1" fmla="*/ 0 h 1181100"/>
                  <a:gd name="connsiteX2" fmla="*/ 2153021 w 2153021"/>
                  <a:gd name="connsiteY2" fmla="*/ 1181100 h 1181100"/>
                  <a:gd name="connsiteX3" fmla="*/ 590550 w 2153021"/>
                  <a:gd name="connsiteY3" fmla="*/ 1181100 h 1181100"/>
                  <a:gd name="connsiteX4" fmla="*/ 0 w 2153021"/>
                  <a:gd name="connsiteY4" fmla="*/ 590550 h 1181100"/>
                  <a:gd name="connsiteX5" fmla="*/ 590550 w 2153021"/>
                  <a:gd name="connsiteY5" fmla="*/ 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3021" h="1181100">
                    <a:moveTo>
                      <a:pt x="590550" y="0"/>
                    </a:moveTo>
                    <a:lnTo>
                      <a:pt x="2153021" y="0"/>
                    </a:lnTo>
                    <a:lnTo>
                      <a:pt x="2153021" y="1181100"/>
                    </a:lnTo>
                    <a:lnTo>
                      <a:pt x="590550" y="1181100"/>
                    </a:lnTo>
                    <a:cubicBezTo>
                      <a:pt x="264398" y="1181100"/>
                      <a:pt x="0" y="916702"/>
                      <a:pt x="0" y="590550"/>
                    </a:cubicBezTo>
                    <a:cubicBezTo>
                      <a:pt x="0" y="264398"/>
                      <a:pt x="264398" y="0"/>
                      <a:pt x="590550" y="0"/>
                    </a:cubicBezTo>
                    <a:close/>
                  </a:path>
                </a:pathLst>
              </a:custGeom>
              <a:grpFill/>
            </p:spPr>
            <p:txBody>
              <a:bodyPr anchor="ctr">
                <a:norm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0" cap="none" spc="0" normalizeH="0" baseline="0" noProof="0" dirty="0">
                    <a:ln>
                      <a:noFill/>
                    </a:ln>
                    <a:solidFill>
                      <a:srgbClr val="333333"/>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 </a:t>
                </a:r>
                <a:r>
                  <a:rPr kumimoji="0" lang="zh-CN" altLang="en-US" sz="2400" b="1" i="0" u="none" strike="noStrike" kern="0" cap="none" spc="0" normalizeH="0" baseline="0" noProof="0" dirty="0">
                    <a:ln>
                      <a:noFill/>
                    </a:ln>
                    <a:solidFill>
                      <a:srgbClr val="333333"/>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沉淀分离法</a:t>
                </a:r>
                <a:endParaRPr kumimoji="0" lang="en-US" altLang="zh-CN" sz="2400" b="1" i="0" u="none" strike="noStrike" kern="1200" cap="none" spc="0" normalizeH="0" baseline="0" noProof="1">
                  <a:ln>
                    <a:noFill/>
                  </a:ln>
                  <a:solidFill>
                    <a:srgbClr val="FFFFFF"/>
                  </a:solidFill>
                  <a:effectLst/>
                  <a:uLnTx/>
                  <a:uFillTx/>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sp>
            <p:nvSpPr>
              <p:cNvPr id="7" name="任意多边形 6"/>
              <p:cNvSpPr/>
              <p:nvPr/>
            </p:nvSpPr>
            <p:spPr>
              <a:xfrm>
                <a:off x="4603542" y="1184769"/>
                <a:ext cx="2950420" cy="663081"/>
              </a:xfrm>
              <a:custGeom>
                <a:avLst/>
                <a:gdLst>
                  <a:gd name="connsiteX0" fmla="*/ 0 w 5219700"/>
                  <a:gd name="connsiteY0" fmla="*/ 0 h 1181100"/>
                  <a:gd name="connsiteX1" fmla="*/ 4629150 w 5219700"/>
                  <a:gd name="connsiteY1" fmla="*/ 0 h 1181100"/>
                  <a:gd name="connsiteX2" fmla="*/ 5219700 w 5219700"/>
                  <a:gd name="connsiteY2" fmla="*/ 590550 h 1181100"/>
                  <a:gd name="connsiteX3" fmla="*/ 4629150 w 5219700"/>
                  <a:gd name="connsiteY3" fmla="*/ 1181100 h 1181100"/>
                  <a:gd name="connsiteX4" fmla="*/ 0 w 5219700"/>
                  <a:gd name="connsiteY4" fmla="*/ 1181100 h 1181100"/>
                  <a:gd name="connsiteX5" fmla="*/ 0 w 5219700"/>
                  <a:gd name="connsiteY5" fmla="*/ 1110548 h 1181100"/>
                  <a:gd name="connsiteX6" fmla="*/ 4622708 w 5219700"/>
                  <a:gd name="connsiteY6" fmla="*/ 1110549 h 1181100"/>
                  <a:gd name="connsiteX7" fmla="*/ 5142706 w 5219700"/>
                  <a:gd name="connsiteY7" fmla="*/ 590551 h 1181100"/>
                  <a:gd name="connsiteX8" fmla="*/ 5142707 w 5219700"/>
                  <a:gd name="connsiteY8" fmla="*/ 590551 h 1181100"/>
                  <a:gd name="connsiteX9" fmla="*/ 4622709 w 5219700"/>
                  <a:gd name="connsiteY9" fmla="*/ 70553 h 1181100"/>
                  <a:gd name="connsiteX10" fmla="*/ 0 w 5219700"/>
                  <a:gd name="connsiteY10" fmla="*/ 70553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0" h="1181100">
                    <a:moveTo>
                      <a:pt x="0" y="0"/>
                    </a:moveTo>
                    <a:lnTo>
                      <a:pt x="4629150" y="0"/>
                    </a:lnTo>
                    <a:cubicBezTo>
                      <a:pt x="4955302" y="0"/>
                      <a:pt x="5219700" y="264398"/>
                      <a:pt x="5219700" y="590550"/>
                    </a:cubicBezTo>
                    <a:cubicBezTo>
                      <a:pt x="5219700" y="916702"/>
                      <a:pt x="4955302" y="1181100"/>
                      <a:pt x="4629150" y="1181100"/>
                    </a:cubicBezTo>
                    <a:lnTo>
                      <a:pt x="0" y="1181100"/>
                    </a:lnTo>
                    <a:lnTo>
                      <a:pt x="0" y="1110548"/>
                    </a:lnTo>
                    <a:lnTo>
                      <a:pt x="4622708" y="1110549"/>
                    </a:lnTo>
                    <a:cubicBezTo>
                      <a:pt x="4909895" y="1110549"/>
                      <a:pt x="5142706" y="877738"/>
                      <a:pt x="5142706" y="590551"/>
                    </a:cubicBezTo>
                    <a:lnTo>
                      <a:pt x="5142707" y="590551"/>
                    </a:lnTo>
                    <a:cubicBezTo>
                      <a:pt x="5142707" y="303364"/>
                      <a:pt x="4909896" y="70553"/>
                      <a:pt x="4622709" y="70553"/>
                    </a:cubicBezTo>
                    <a:lnTo>
                      <a:pt x="0" y="70553"/>
                    </a:lnTo>
                    <a:close/>
                  </a:path>
                </a:pathLst>
              </a:custGeom>
              <a:grpFill/>
            </p:spPr>
            <p:txBody>
              <a:bodyPr lIns="90000" rIns="180000" anchor="ct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zh-CN" sz="2000" b="1" i="0" u="none" strike="noStrike" kern="0" cap="none" spc="0" normalizeH="0" baseline="0" noProof="0" dirty="0">
                    <a:ln>
                      <a:noFill/>
                    </a:ln>
                    <a:solidFill>
                      <a:srgbClr val="000066"/>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Precipitation Separation</a:t>
                </a:r>
                <a:endParaRPr kumimoji="0" lang="en-US" altLang="zh-CN" sz="2000" b="1" i="0" u="none" strike="noStrike" kern="0" cap="none" spc="0" normalizeH="0" baseline="0" noProof="0" dirty="0">
                  <a:ln>
                    <a:noFill/>
                  </a:ln>
                  <a:solidFill>
                    <a:srgbClr val="000066"/>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endParaRPr>
              </a:p>
            </p:txBody>
          </p:sp>
        </p:grpSp>
        <p:grpSp>
          <p:nvGrpSpPr>
            <p:cNvPr id="8" name="组合 7"/>
            <p:cNvGrpSpPr/>
            <p:nvPr>
              <p:custDataLst>
                <p:tags r:id="rId2"/>
              </p:custDataLst>
            </p:nvPr>
          </p:nvGrpSpPr>
          <p:grpSpPr>
            <a:xfrm>
              <a:off x="722630" y="2286635"/>
              <a:ext cx="6894051" cy="540004"/>
              <a:chOff x="1239704" y="1968994"/>
              <a:chExt cx="4130491" cy="663081"/>
            </a:xfrm>
            <a:solidFill>
              <a:srgbClr val="A8CDDF"/>
            </a:solidFill>
          </p:grpSpPr>
          <p:sp>
            <p:nvSpPr>
              <p:cNvPr id="9" name="任意多边形 8"/>
              <p:cNvSpPr/>
              <p:nvPr/>
            </p:nvSpPr>
            <p:spPr>
              <a:xfrm flipH="1">
                <a:off x="4015535" y="1968994"/>
                <a:ext cx="1354660" cy="663081"/>
              </a:xfrm>
              <a:custGeom>
                <a:avLst/>
                <a:gdLst>
                  <a:gd name="connsiteX0" fmla="*/ 590550 w 2153021"/>
                  <a:gd name="connsiteY0" fmla="*/ 0 h 1181100"/>
                  <a:gd name="connsiteX1" fmla="*/ 2153021 w 2153021"/>
                  <a:gd name="connsiteY1" fmla="*/ 0 h 1181100"/>
                  <a:gd name="connsiteX2" fmla="*/ 2153021 w 2153021"/>
                  <a:gd name="connsiteY2" fmla="*/ 1181100 h 1181100"/>
                  <a:gd name="connsiteX3" fmla="*/ 590550 w 2153021"/>
                  <a:gd name="connsiteY3" fmla="*/ 1181100 h 1181100"/>
                  <a:gd name="connsiteX4" fmla="*/ 0 w 2153021"/>
                  <a:gd name="connsiteY4" fmla="*/ 590550 h 1181100"/>
                  <a:gd name="connsiteX5" fmla="*/ 590550 w 2153021"/>
                  <a:gd name="connsiteY5" fmla="*/ 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3021" h="1181100">
                    <a:moveTo>
                      <a:pt x="590550" y="0"/>
                    </a:moveTo>
                    <a:lnTo>
                      <a:pt x="2153021" y="0"/>
                    </a:lnTo>
                    <a:lnTo>
                      <a:pt x="2153021" y="1181100"/>
                    </a:lnTo>
                    <a:lnTo>
                      <a:pt x="590550" y="1181100"/>
                    </a:lnTo>
                    <a:cubicBezTo>
                      <a:pt x="264398" y="1181100"/>
                      <a:pt x="0" y="916702"/>
                      <a:pt x="0" y="590550"/>
                    </a:cubicBezTo>
                    <a:cubicBezTo>
                      <a:pt x="0" y="264398"/>
                      <a:pt x="264398" y="0"/>
                      <a:pt x="590550" y="0"/>
                    </a:cubicBezTo>
                    <a:close/>
                  </a:path>
                </a:pathLst>
              </a:custGeom>
              <a:grpFill/>
            </p:spPr>
            <p:txBody>
              <a:bodyPr anchor="ctr">
                <a:norm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333333"/>
                    </a:solidFill>
                    <a:effectLst/>
                    <a:uLnTx/>
                    <a:uFillTx/>
                    <a:latin typeface="Times New Roman" panose="02020603050405020304" pitchFamily="18" charset="0"/>
                    <a:ea typeface="微软雅黑" panose="020B0503020204020204" charset="-122"/>
                    <a:cs typeface="+mn-cs"/>
                    <a:sym typeface="+mn-ea"/>
                  </a:rPr>
                  <a:t>萃取分离法</a:t>
                </a:r>
                <a:endParaRPr kumimoji="0" lang="zh-CN" altLang="en-US" sz="2400" b="1" i="0" u="none" strike="noStrike" kern="0" cap="none" spc="0" normalizeH="0" baseline="0" noProof="0" dirty="0">
                  <a:ln>
                    <a:noFill/>
                  </a:ln>
                  <a:solidFill>
                    <a:srgbClr val="333333"/>
                  </a:solidFill>
                  <a:effectLst/>
                  <a:uLnTx/>
                  <a:uFillTx/>
                  <a:latin typeface="Times New Roman" panose="02020603050405020304" pitchFamily="18" charset="0"/>
                  <a:ea typeface="微软雅黑" panose="020B0503020204020204" charset="-122"/>
                  <a:cs typeface="+mn-cs"/>
                  <a:sym typeface="+mn-ea"/>
                </a:endParaRPr>
              </a:p>
            </p:txBody>
          </p:sp>
          <p:sp>
            <p:nvSpPr>
              <p:cNvPr id="10" name="任意多边形 9"/>
              <p:cNvSpPr/>
              <p:nvPr/>
            </p:nvSpPr>
            <p:spPr>
              <a:xfrm flipH="1">
                <a:off x="1239704" y="1968994"/>
                <a:ext cx="2775342" cy="663081"/>
              </a:xfrm>
              <a:custGeom>
                <a:avLst/>
                <a:gdLst>
                  <a:gd name="connsiteX0" fmla="*/ 0 w 5219700"/>
                  <a:gd name="connsiteY0" fmla="*/ 0 h 1181100"/>
                  <a:gd name="connsiteX1" fmla="*/ 4629150 w 5219700"/>
                  <a:gd name="connsiteY1" fmla="*/ 0 h 1181100"/>
                  <a:gd name="connsiteX2" fmla="*/ 5219700 w 5219700"/>
                  <a:gd name="connsiteY2" fmla="*/ 590550 h 1181100"/>
                  <a:gd name="connsiteX3" fmla="*/ 4629150 w 5219700"/>
                  <a:gd name="connsiteY3" fmla="*/ 1181100 h 1181100"/>
                  <a:gd name="connsiteX4" fmla="*/ 0 w 5219700"/>
                  <a:gd name="connsiteY4" fmla="*/ 1181100 h 1181100"/>
                  <a:gd name="connsiteX5" fmla="*/ 0 w 5219700"/>
                  <a:gd name="connsiteY5" fmla="*/ 1110548 h 1181100"/>
                  <a:gd name="connsiteX6" fmla="*/ 4622708 w 5219700"/>
                  <a:gd name="connsiteY6" fmla="*/ 1110549 h 1181100"/>
                  <a:gd name="connsiteX7" fmla="*/ 5142706 w 5219700"/>
                  <a:gd name="connsiteY7" fmla="*/ 590551 h 1181100"/>
                  <a:gd name="connsiteX8" fmla="*/ 5142707 w 5219700"/>
                  <a:gd name="connsiteY8" fmla="*/ 590551 h 1181100"/>
                  <a:gd name="connsiteX9" fmla="*/ 4622709 w 5219700"/>
                  <a:gd name="connsiteY9" fmla="*/ 70553 h 1181100"/>
                  <a:gd name="connsiteX10" fmla="*/ 0 w 5219700"/>
                  <a:gd name="connsiteY10" fmla="*/ 70553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0" h="1181100">
                    <a:moveTo>
                      <a:pt x="0" y="0"/>
                    </a:moveTo>
                    <a:lnTo>
                      <a:pt x="4629150" y="0"/>
                    </a:lnTo>
                    <a:cubicBezTo>
                      <a:pt x="4955302" y="0"/>
                      <a:pt x="5219700" y="264398"/>
                      <a:pt x="5219700" y="590550"/>
                    </a:cubicBezTo>
                    <a:cubicBezTo>
                      <a:pt x="5219700" y="916702"/>
                      <a:pt x="4955302" y="1181100"/>
                      <a:pt x="4629150" y="1181100"/>
                    </a:cubicBezTo>
                    <a:lnTo>
                      <a:pt x="0" y="1181100"/>
                    </a:lnTo>
                    <a:lnTo>
                      <a:pt x="0" y="1110548"/>
                    </a:lnTo>
                    <a:lnTo>
                      <a:pt x="4622708" y="1110549"/>
                    </a:lnTo>
                    <a:cubicBezTo>
                      <a:pt x="4909895" y="1110549"/>
                      <a:pt x="5142706" y="877738"/>
                      <a:pt x="5142706" y="590551"/>
                    </a:cubicBezTo>
                    <a:lnTo>
                      <a:pt x="5142707" y="590551"/>
                    </a:lnTo>
                    <a:cubicBezTo>
                      <a:pt x="5142707" y="303364"/>
                      <a:pt x="4909896" y="70553"/>
                      <a:pt x="4622709" y="70553"/>
                    </a:cubicBezTo>
                    <a:lnTo>
                      <a:pt x="0" y="70553"/>
                    </a:lnTo>
                    <a:close/>
                  </a:path>
                </a:pathLst>
              </a:custGeom>
              <a:grpFill/>
            </p:spPr>
            <p:txBody>
              <a:bodyPr lIns="180000" rIns="90000" anchor="ctr">
                <a:normAutofit/>
              </a:body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zh-CN" sz="2000" b="1" i="0" u="none" strike="noStrike" kern="0" cap="none" spc="0" normalizeH="0" baseline="0" noProof="0" dirty="0">
                    <a:ln>
                      <a:noFill/>
                    </a:ln>
                    <a:solidFill>
                      <a:srgbClr val="000066"/>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Extraction Separation</a:t>
                </a:r>
                <a:endParaRPr kumimoji="0" lang="en-US" altLang="zh-CN" sz="2000" b="1" i="0" u="none" strike="noStrike" kern="0" cap="none" spc="0" normalizeH="0" baseline="0" noProof="0" dirty="0">
                  <a:ln>
                    <a:noFill/>
                  </a:ln>
                  <a:solidFill>
                    <a:srgbClr val="000066"/>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endParaRPr>
              </a:p>
            </p:txBody>
          </p:sp>
        </p:grpSp>
        <p:grpSp>
          <p:nvGrpSpPr>
            <p:cNvPr id="11" name="组合 10"/>
            <p:cNvGrpSpPr/>
            <p:nvPr>
              <p:custDataLst>
                <p:tags r:id="rId3"/>
              </p:custDataLst>
            </p:nvPr>
          </p:nvGrpSpPr>
          <p:grpSpPr>
            <a:xfrm>
              <a:off x="1283970" y="2992755"/>
              <a:ext cx="6894194" cy="539750"/>
              <a:chOff x="2954204" y="2753219"/>
              <a:chExt cx="4382946" cy="662769"/>
            </a:xfrm>
            <a:solidFill>
              <a:srgbClr val="B7BDE9"/>
            </a:solidFill>
          </p:grpSpPr>
          <p:sp>
            <p:nvSpPr>
              <p:cNvPr id="12" name="任意多边形 11"/>
              <p:cNvSpPr/>
              <p:nvPr/>
            </p:nvSpPr>
            <p:spPr>
              <a:xfrm>
                <a:off x="2954204" y="2753219"/>
                <a:ext cx="1570788" cy="662769"/>
              </a:xfrm>
              <a:custGeom>
                <a:avLst/>
                <a:gdLst>
                  <a:gd name="connsiteX0" fmla="*/ 590550 w 2153021"/>
                  <a:gd name="connsiteY0" fmla="*/ 0 h 1181100"/>
                  <a:gd name="connsiteX1" fmla="*/ 2153021 w 2153021"/>
                  <a:gd name="connsiteY1" fmla="*/ 0 h 1181100"/>
                  <a:gd name="connsiteX2" fmla="*/ 2153021 w 2153021"/>
                  <a:gd name="connsiteY2" fmla="*/ 1181100 h 1181100"/>
                  <a:gd name="connsiteX3" fmla="*/ 590550 w 2153021"/>
                  <a:gd name="connsiteY3" fmla="*/ 1181100 h 1181100"/>
                  <a:gd name="connsiteX4" fmla="*/ 0 w 2153021"/>
                  <a:gd name="connsiteY4" fmla="*/ 590550 h 1181100"/>
                  <a:gd name="connsiteX5" fmla="*/ 590550 w 2153021"/>
                  <a:gd name="connsiteY5" fmla="*/ 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3021" h="1181100">
                    <a:moveTo>
                      <a:pt x="590550" y="0"/>
                    </a:moveTo>
                    <a:lnTo>
                      <a:pt x="2153021" y="0"/>
                    </a:lnTo>
                    <a:lnTo>
                      <a:pt x="2153021" y="1181100"/>
                    </a:lnTo>
                    <a:lnTo>
                      <a:pt x="590550" y="1181100"/>
                    </a:lnTo>
                    <a:cubicBezTo>
                      <a:pt x="264398" y="1181100"/>
                      <a:pt x="0" y="916702"/>
                      <a:pt x="0" y="590550"/>
                    </a:cubicBezTo>
                    <a:cubicBezTo>
                      <a:pt x="0" y="264398"/>
                      <a:pt x="264398" y="0"/>
                      <a:pt x="590550" y="0"/>
                    </a:cubicBezTo>
                    <a:close/>
                  </a:path>
                </a:pathLst>
              </a:custGeom>
              <a:grpFill/>
            </p:spPr>
            <p:txBody>
              <a:bodyPr anchor="ctr">
                <a:norm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333333"/>
                    </a:solidFill>
                    <a:effectLst/>
                    <a:uLnTx/>
                    <a:uFillTx/>
                    <a:latin typeface="Times New Roman" panose="02020603050405020304" pitchFamily="18" charset="0"/>
                    <a:ea typeface="微软雅黑" panose="020B0503020204020204" charset="-122"/>
                    <a:cs typeface="+mn-cs"/>
                    <a:sym typeface="+mn-ea"/>
                  </a:rPr>
                  <a:t>色谱分</a:t>
                </a:r>
                <a:r>
                  <a:rPr kumimoji="0" lang="zh-CN" altLang="en-US" sz="2400" b="1" i="0" u="none" strike="noStrike" kern="0" cap="none" spc="0" normalizeH="0" baseline="0" noProof="0" dirty="0">
                    <a:ln>
                      <a:noFill/>
                    </a:ln>
                    <a:solidFill>
                      <a:srgbClr val="333333"/>
                    </a:solidFill>
                    <a:effectLst/>
                    <a:uLnTx/>
                    <a:uFillTx/>
                    <a:latin typeface="Times New Roman" panose="02020603050405020304" pitchFamily="18" charset="0"/>
                    <a:ea typeface="微软雅黑" panose="020B0503020204020204" charset="-122"/>
                    <a:cs typeface="+mn-cs"/>
                    <a:sym typeface="+mn-ea"/>
                  </a:rPr>
                  <a:t>离法</a:t>
                </a:r>
                <a:endParaRPr kumimoji="0" lang="zh-CN" altLang="en-US" sz="2400" b="1" i="0" u="none" strike="noStrike" kern="0" cap="none" spc="0" normalizeH="0" baseline="0" noProof="0" dirty="0">
                  <a:ln>
                    <a:noFill/>
                  </a:ln>
                  <a:solidFill>
                    <a:srgbClr val="333333"/>
                  </a:solidFill>
                  <a:effectLst/>
                  <a:uLnTx/>
                  <a:uFillTx/>
                  <a:latin typeface="Times New Roman" panose="02020603050405020304" pitchFamily="18" charset="0"/>
                  <a:ea typeface="微软雅黑" panose="020B0503020204020204" charset="-122"/>
                  <a:cs typeface="+mn-cs"/>
                  <a:sym typeface="+mn-ea"/>
                </a:endParaRPr>
              </a:p>
            </p:txBody>
          </p:sp>
          <p:sp>
            <p:nvSpPr>
              <p:cNvPr id="13" name="任意多边形 12"/>
              <p:cNvSpPr/>
              <p:nvPr/>
            </p:nvSpPr>
            <p:spPr>
              <a:xfrm>
                <a:off x="4525799" y="2753219"/>
                <a:ext cx="2811351" cy="662769"/>
              </a:xfrm>
              <a:custGeom>
                <a:avLst/>
                <a:gdLst>
                  <a:gd name="connsiteX0" fmla="*/ 0 w 5219700"/>
                  <a:gd name="connsiteY0" fmla="*/ 0 h 1181100"/>
                  <a:gd name="connsiteX1" fmla="*/ 4629150 w 5219700"/>
                  <a:gd name="connsiteY1" fmla="*/ 0 h 1181100"/>
                  <a:gd name="connsiteX2" fmla="*/ 5219700 w 5219700"/>
                  <a:gd name="connsiteY2" fmla="*/ 590550 h 1181100"/>
                  <a:gd name="connsiteX3" fmla="*/ 4629150 w 5219700"/>
                  <a:gd name="connsiteY3" fmla="*/ 1181100 h 1181100"/>
                  <a:gd name="connsiteX4" fmla="*/ 0 w 5219700"/>
                  <a:gd name="connsiteY4" fmla="*/ 1181100 h 1181100"/>
                  <a:gd name="connsiteX5" fmla="*/ 0 w 5219700"/>
                  <a:gd name="connsiteY5" fmla="*/ 1110548 h 1181100"/>
                  <a:gd name="connsiteX6" fmla="*/ 4622708 w 5219700"/>
                  <a:gd name="connsiteY6" fmla="*/ 1110549 h 1181100"/>
                  <a:gd name="connsiteX7" fmla="*/ 5142706 w 5219700"/>
                  <a:gd name="connsiteY7" fmla="*/ 590551 h 1181100"/>
                  <a:gd name="connsiteX8" fmla="*/ 5142707 w 5219700"/>
                  <a:gd name="connsiteY8" fmla="*/ 590551 h 1181100"/>
                  <a:gd name="connsiteX9" fmla="*/ 4622709 w 5219700"/>
                  <a:gd name="connsiteY9" fmla="*/ 70553 h 1181100"/>
                  <a:gd name="connsiteX10" fmla="*/ 0 w 5219700"/>
                  <a:gd name="connsiteY10" fmla="*/ 70553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0" h="1181100">
                    <a:moveTo>
                      <a:pt x="0" y="0"/>
                    </a:moveTo>
                    <a:lnTo>
                      <a:pt x="4629150" y="0"/>
                    </a:lnTo>
                    <a:cubicBezTo>
                      <a:pt x="4955302" y="0"/>
                      <a:pt x="5219700" y="264398"/>
                      <a:pt x="5219700" y="590550"/>
                    </a:cubicBezTo>
                    <a:cubicBezTo>
                      <a:pt x="5219700" y="916702"/>
                      <a:pt x="4955302" y="1181100"/>
                      <a:pt x="4629150" y="1181100"/>
                    </a:cubicBezTo>
                    <a:lnTo>
                      <a:pt x="0" y="1181100"/>
                    </a:lnTo>
                    <a:lnTo>
                      <a:pt x="0" y="1110548"/>
                    </a:lnTo>
                    <a:lnTo>
                      <a:pt x="4622708" y="1110549"/>
                    </a:lnTo>
                    <a:cubicBezTo>
                      <a:pt x="4909895" y="1110549"/>
                      <a:pt x="5142706" y="877738"/>
                      <a:pt x="5142706" y="590551"/>
                    </a:cubicBezTo>
                    <a:lnTo>
                      <a:pt x="5142707" y="590551"/>
                    </a:lnTo>
                    <a:cubicBezTo>
                      <a:pt x="5142707" y="303364"/>
                      <a:pt x="4909896" y="70553"/>
                      <a:pt x="4622709" y="70553"/>
                    </a:cubicBezTo>
                    <a:lnTo>
                      <a:pt x="0" y="70553"/>
                    </a:lnTo>
                    <a:close/>
                  </a:path>
                </a:pathLst>
              </a:custGeom>
              <a:grpFill/>
            </p:spPr>
            <p:txBody>
              <a:bodyPr lIns="90000" rIns="180000" anchor="ct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zh-CN" sz="2000" b="1" i="0" u="none" strike="noStrike" kern="0" cap="none" spc="0" normalizeH="0" baseline="0" noProof="0" dirty="0">
                    <a:ln>
                      <a:noFill/>
                    </a:ln>
                    <a:solidFill>
                      <a:srgbClr val="000066"/>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Chromatographic </a:t>
                </a:r>
                <a:r>
                  <a:rPr lang="en-US" altLang="zh-CN" sz="2000" kern="0" noProof="0" dirty="0">
                    <a:ln>
                      <a:noFill/>
                    </a:ln>
                    <a:solidFill>
                      <a:srgbClr val="000066"/>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Separation</a:t>
                </a:r>
                <a:endParaRPr kumimoji="0" lang="en-US" altLang="zh-CN" sz="2000" b="1" i="0" u="none" strike="noStrike" kern="0" cap="none" spc="0" normalizeH="0" baseline="0" noProof="0" dirty="0">
                  <a:ln>
                    <a:noFill/>
                  </a:ln>
                  <a:solidFill>
                    <a:srgbClr val="000066"/>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endParaRPr>
              </a:p>
            </p:txBody>
          </p:sp>
        </p:grpSp>
        <p:grpSp>
          <p:nvGrpSpPr>
            <p:cNvPr id="14" name="组合 13"/>
            <p:cNvGrpSpPr/>
            <p:nvPr>
              <p:custDataLst>
                <p:tags r:id="rId4"/>
              </p:custDataLst>
            </p:nvPr>
          </p:nvGrpSpPr>
          <p:grpSpPr>
            <a:xfrm>
              <a:off x="722630" y="3679825"/>
              <a:ext cx="6894194" cy="540004"/>
              <a:chOff x="1239704" y="3537444"/>
              <a:chExt cx="4130577" cy="663081"/>
            </a:xfrm>
            <a:solidFill>
              <a:srgbClr val="A8CDDF"/>
            </a:solidFill>
          </p:grpSpPr>
          <p:sp>
            <p:nvSpPr>
              <p:cNvPr id="15" name="任意多边形 14"/>
              <p:cNvSpPr/>
              <p:nvPr/>
            </p:nvSpPr>
            <p:spPr>
              <a:xfrm flipH="1">
                <a:off x="3950431" y="3537444"/>
                <a:ext cx="1419850" cy="662769"/>
              </a:xfrm>
              <a:custGeom>
                <a:avLst/>
                <a:gdLst>
                  <a:gd name="connsiteX0" fmla="*/ 590550 w 2153021"/>
                  <a:gd name="connsiteY0" fmla="*/ 0 h 1181100"/>
                  <a:gd name="connsiteX1" fmla="*/ 2153021 w 2153021"/>
                  <a:gd name="connsiteY1" fmla="*/ 0 h 1181100"/>
                  <a:gd name="connsiteX2" fmla="*/ 2153021 w 2153021"/>
                  <a:gd name="connsiteY2" fmla="*/ 1181100 h 1181100"/>
                  <a:gd name="connsiteX3" fmla="*/ 590550 w 2153021"/>
                  <a:gd name="connsiteY3" fmla="*/ 1181100 h 1181100"/>
                  <a:gd name="connsiteX4" fmla="*/ 0 w 2153021"/>
                  <a:gd name="connsiteY4" fmla="*/ 590550 h 1181100"/>
                  <a:gd name="connsiteX5" fmla="*/ 590550 w 2153021"/>
                  <a:gd name="connsiteY5" fmla="*/ 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3021" h="1181100">
                    <a:moveTo>
                      <a:pt x="590550" y="0"/>
                    </a:moveTo>
                    <a:lnTo>
                      <a:pt x="2153021" y="0"/>
                    </a:lnTo>
                    <a:lnTo>
                      <a:pt x="2153021" y="1181100"/>
                    </a:lnTo>
                    <a:lnTo>
                      <a:pt x="590550" y="1181100"/>
                    </a:lnTo>
                    <a:cubicBezTo>
                      <a:pt x="264398" y="1181100"/>
                      <a:pt x="0" y="916702"/>
                      <a:pt x="0" y="590550"/>
                    </a:cubicBezTo>
                    <a:cubicBezTo>
                      <a:pt x="0" y="264398"/>
                      <a:pt x="264398" y="0"/>
                      <a:pt x="590550" y="0"/>
                    </a:cubicBezTo>
                    <a:close/>
                  </a:path>
                </a:pathLst>
              </a:custGeom>
              <a:grpFill/>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333333"/>
                    </a:solidFill>
                    <a:effectLst/>
                    <a:uLnTx/>
                    <a:uFillTx/>
                    <a:latin typeface="Times New Roman" panose="02020603050405020304" pitchFamily="18" charset="0"/>
                    <a:ea typeface="微软雅黑" panose="020B0503020204020204" charset="-122"/>
                    <a:cs typeface="+mn-cs"/>
                    <a:sym typeface="+mn-ea"/>
                  </a:rPr>
                  <a:t>离子交换分离法</a:t>
                </a:r>
                <a:endParaRPr kumimoji="0" lang="zh-CN" altLang="en-US" sz="2400" b="1" i="0" u="none" strike="noStrike" kern="0" cap="none" spc="0" normalizeH="0" baseline="0" noProof="0" dirty="0">
                  <a:ln>
                    <a:noFill/>
                  </a:ln>
                  <a:solidFill>
                    <a:srgbClr val="333333"/>
                  </a:solidFill>
                  <a:effectLst/>
                  <a:uLnTx/>
                  <a:uFillTx/>
                  <a:latin typeface="Times New Roman" panose="02020603050405020304" pitchFamily="18" charset="0"/>
                  <a:ea typeface="微软雅黑" panose="020B0503020204020204" charset="-122"/>
                  <a:cs typeface="+mn-cs"/>
                  <a:sym typeface="+mn-ea"/>
                </a:endParaRPr>
              </a:p>
            </p:txBody>
          </p:sp>
          <p:sp>
            <p:nvSpPr>
              <p:cNvPr id="16" name="任意多边形 15"/>
              <p:cNvSpPr/>
              <p:nvPr/>
            </p:nvSpPr>
            <p:spPr>
              <a:xfrm flipH="1">
                <a:off x="1239704" y="3537444"/>
                <a:ext cx="2930390" cy="663081"/>
              </a:xfrm>
              <a:custGeom>
                <a:avLst/>
                <a:gdLst>
                  <a:gd name="connsiteX0" fmla="*/ 0 w 5219700"/>
                  <a:gd name="connsiteY0" fmla="*/ 0 h 1181100"/>
                  <a:gd name="connsiteX1" fmla="*/ 4629150 w 5219700"/>
                  <a:gd name="connsiteY1" fmla="*/ 0 h 1181100"/>
                  <a:gd name="connsiteX2" fmla="*/ 5219700 w 5219700"/>
                  <a:gd name="connsiteY2" fmla="*/ 590550 h 1181100"/>
                  <a:gd name="connsiteX3" fmla="*/ 4629150 w 5219700"/>
                  <a:gd name="connsiteY3" fmla="*/ 1181100 h 1181100"/>
                  <a:gd name="connsiteX4" fmla="*/ 0 w 5219700"/>
                  <a:gd name="connsiteY4" fmla="*/ 1181100 h 1181100"/>
                  <a:gd name="connsiteX5" fmla="*/ 0 w 5219700"/>
                  <a:gd name="connsiteY5" fmla="*/ 1110548 h 1181100"/>
                  <a:gd name="connsiteX6" fmla="*/ 4622708 w 5219700"/>
                  <a:gd name="connsiteY6" fmla="*/ 1110549 h 1181100"/>
                  <a:gd name="connsiteX7" fmla="*/ 5142706 w 5219700"/>
                  <a:gd name="connsiteY7" fmla="*/ 590551 h 1181100"/>
                  <a:gd name="connsiteX8" fmla="*/ 5142707 w 5219700"/>
                  <a:gd name="connsiteY8" fmla="*/ 590551 h 1181100"/>
                  <a:gd name="connsiteX9" fmla="*/ 4622709 w 5219700"/>
                  <a:gd name="connsiteY9" fmla="*/ 70553 h 1181100"/>
                  <a:gd name="connsiteX10" fmla="*/ 0 w 5219700"/>
                  <a:gd name="connsiteY10" fmla="*/ 70553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0" h="1181100">
                    <a:moveTo>
                      <a:pt x="0" y="0"/>
                    </a:moveTo>
                    <a:lnTo>
                      <a:pt x="4629150" y="0"/>
                    </a:lnTo>
                    <a:cubicBezTo>
                      <a:pt x="4955302" y="0"/>
                      <a:pt x="5219700" y="264398"/>
                      <a:pt x="5219700" y="590550"/>
                    </a:cubicBezTo>
                    <a:cubicBezTo>
                      <a:pt x="5219700" y="916702"/>
                      <a:pt x="4955302" y="1181100"/>
                      <a:pt x="4629150" y="1181100"/>
                    </a:cubicBezTo>
                    <a:lnTo>
                      <a:pt x="0" y="1181100"/>
                    </a:lnTo>
                    <a:lnTo>
                      <a:pt x="0" y="1110548"/>
                    </a:lnTo>
                    <a:lnTo>
                      <a:pt x="4622708" y="1110549"/>
                    </a:lnTo>
                    <a:cubicBezTo>
                      <a:pt x="4909895" y="1110549"/>
                      <a:pt x="5142706" y="877738"/>
                      <a:pt x="5142706" y="590551"/>
                    </a:cubicBezTo>
                    <a:lnTo>
                      <a:pt x="5142707" y="590551"/>
                    </a:lnTo>
                    <a:cubicBezTo>
                      <a:pt x="5142707" y="303364"/>
                      <a:pt x="4909896" y="70553"/>
                      <a:pt x="4622709" y="70553"/>
                    </a:cubicBezTo>
                    <a:lnTo>
                      <a:pt x="0" y="70553"/>
                    </a:lnTo>
                    <a:close/>
                  </a:path>
                </a:pathLst>
              </a:custGeom>
              <a:grpFill/>
            </p:spPr>
            <p:txBody>
              <a:bodyPr lIns="180000" rIns="90000" anchor="ct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zh-CN" sz="2000" b="1" i="0" u="none" strike="noStrike" kern="0" cap="none" spc="0" normalizeH="0" baseline="0" noProof="0" dirty="0">
                    <a:ln>
                      <a:noFill/>
                    </a:ln>
                    <a:solidFill>
                      <a:srgbClr val="000066"/>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Ion Exchange Chromatography</a:t>
                </a:r>
                <a:endParaRPr kumimoji="0" lang="en-US" altLang="zh-CN" sz="2000" b="1" i="0" u="none" strike="noStrike" kern="0" cap="none" spc="0" normalizeH="0" baseline="0" noProof="0" dirty="0">
                  <a:ln>
                    <a:noFill/>
                  </a:ln>
                  <a:solidFill>
                    <a:srgbClr val="000066"/>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endParaRPr>
              </a:p>
            </p:txBody>
          </p:sp>
        </p:grpSp>
        <p:grpSp>
          <p:nvGrpSpPr>
            <p:cNvPr id="17" name="组合 16"/>
            <p:cNvGrpSpPr/>
            <p:nvPr>
              <p:custDataLst>
                <p:tags r:id="rId5"/>
              </p:custDataLst>
            </p:nvPr>
          </p:nvGrpSpPr>
          <p:grpSpPr>
            <a:xfrm>
              <a:off x="1283970" y="4413885"/>
              <a:ext cx="6894195" cy="540004"/>
              <a:chOff x="2954204" y="4321669"/>
              <a:chExt cx="3895792" cy="663081"/>
            </a:xfrm>
            <a:solidFill>
              <a:srgbClr val="B7BDE9"/>
            </a:solidFill>
          </p:grpSpPr>
          <p:sp>
            <p:nvSpPr>
              <p:cNvPr id="18" name="任意多边形 17"/>
              <p:cNvSpPr/>
              <p:nvPr/>
            </p:nvSpPr>
            <p:spPr>
              <a:xfrm>
                <a:off x="2954204" y="4321669"/>
                <a:ext cx="1396557" cy="663081"/>
              </a:xfrm>
              <a:custGeom>
                <a:avLst/>
                <a:gdLst>
                  <a:gd name="connsiteX0" fmla="*/ 590550 w 2153021"/>
                  <a:gd name="connsiteY0" fmla="*/ 0 h 1181100"/>
                  <a:gd name="connsiteX1" fmla="*/ 2153021 w 2153021"/>
                  <a:gd name="connsiteY1" fmla="*/ 0 h 1181100"/>
                  <a:gd name="connsiteX2" fmla="*/ 2153021 w 2153021"/>
                  <a:gd name="connsiteY2" fmla="*/ 1181100 h 1181100"/>
                  <a:gd name="connsiteX3" fmla="*/ 590550 w 2153021"/>
                  <a:gd name="connsiteY3" fmla="*/ 1181100 h 1181100"/>
                  <a:gd name="connsiteX4" fmla="*/ 0 w 2153021"/>
                  <a:gd name="connsiteY4" fmla="*/ 590550 h 1181100"/>
                  <a:gd name="connsiteX5" fmla="*/ 590550 w 2153021"/>
                  <a:gd name="connsiteY5" fmla="*/ 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3021" h="1181100">
                    <a:moveTo>
                      <a:pt x="590550" y="0"/>
                    </a:moveTo>
                    <a:lnTo>
                      <a:pt x="2153021" y="0"/>
                    </a:lnTo>
                    <a:lnTo>
                      <a:pt x="2153021" y="1181100"/>
                    </a:lnTo>
                    <a:lnTo>
                      <a:pt x="590550" y="1181100"/>
                    </a:lnTo>
                    <a:cubicBezTo>
                      <a:pt x="264398" y="1181100"/>
                      <a:pt x="0" y="916702"/>
                      <a:pt x="0" y="590550"/>
                    </a:cubicBezTo>
                    <a:cubicBezTo>
                      <a:pt x="0" y="264398"/>
                      <a:pt x="264398" y="0"/>
                      <a:pt x="590550" y="0"/>
                    </a:cubicBezTo>
                    <a:close/>
                  </a:path>
                </a:pathLst>
              </a:custGeom>
              <a:grpFill/>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zh-CN" sz="2400" b="1" i="0" u="none" strike="noStrike" kern="0" cap="none" spc="0" normalizeH="0" baseline="0" noProof="0" dirty="0">
                    <a:ln>
                      <a:noFill/>
                    </a:ln>
                    <a:solidFill>
                      <a:srgbClr val="333333"/>
                    </a:solidFill>
                    <a:effectLst/>
                    <a:uLnTx/>
                    <a:uFillTx/>
                    <a:latin typeface="Times New Roman" panose="02020603050405020304" pitchFamily="18" charset="0"/>
                    <a:ea typeface="微软雅黑" panose="020B0503020204020204" charset="-122"/>
                    <a:cs typeface="+mn-cs"/>
                    <a:sym typeface="+mn-ea"/>
                  </a:rPr>
                  <a:t>电化学分离法</a:t>
                </a:r>
                <a:endParaRPr kumimoji="0" lang="zh-CN" altLang="zh-CN" sz="2400" b="1" i="0" u="none" strike="noStrike" kern="0" cap="none" spc="0" normalizeH="0" baseline="0" noProof="0" dirty="0">
                  <a:ln>
                    <a:noFill/>
                  </a:ln>
                  <a:solidFill>
                    <a:srgbClr val="333333"/>
                  </a:solidFill>
                  <a:effectLst/>
                  <a:uLnTx/>
                  <a:uFillTx/>
                  <a:latin typeface="Times New Roman" panose="02020603050405020304" pitchFamily="18" charset="0"/>
                  <a:ea typeface="微软雅黑" panose="020B0503020204020204" charset="-122"/>
                  <a:cs typeface="+mn-cs"/>
                  <a:sym typeface="+mn-ea"/>
                </a:endParaRPr>
              </a:p>
            </p:txBody>
          </p:sp>
          <p:sp>
            <p:nvSpPr>
              <p:cNvPr id="19" name="任意多边形 18"/>
              <p:cNvSpPr/>
              <p:nvPr/>
            </p:nvSpPr>
            <p:spPr>
              <a:xfrm>
                <a:off x="4351120" y="4321669"/>
                <a:ext cx="2498876" cy="663081"/>
              </a:xfrm>
              <a:custGeom>
                <a:avLst/>
                <a:gdLst>
                  <a:gd name="connsiteX0" fmla="*/ 0 w 5219700"/>
                  <a:gd name="connsiteY0" fmla="*/ 0 h 1181100"/>
                  <a:gd name="connsiteX1" fmla="*/ 4629150 w 5219700"/>
                  <a:gd name="connsiteY1" fmla="*/ 0 h 1181100"/>
                  <a:gd name="connsiteX2" fmla="*/ 5219700 w 5219700"/>
                  <a:gd name="connsiteY2" fmla="*/ 590550 h 1181100"/>
                  <a:gd name="connsiteX3" fmla="*/ 4629150 w 5219700"/>
                  <a:gd name="connsiteY3" fmla="*/ 1181100 h 1181100"/>
                  <a:gd name="connsiteX4" fmla="*/ 0 w 5219700"/>
                  <a:gd name="connsiteY4" fmla="*/ 1181100 h 1181100"/>
                  <a:gd name="connsiteX5" fmla="*/ 0 w 5219700"/>
                  <a:gd name="connsiteY5" fmla="*/ 1110548 h 1181100"/>
                  <a:gd name="connsiteX6" fmla="*/ 4622708 w 5219700"/>
                  <a:gd name="connsiteY6" fmla="*/ 1110549 h 1181100"/>
                  <a:gd name="connsiteX7" fmla="*/ 5142706 w 5219700"/>
                  <a:gd name="connsiteY7" fmla="*/ 590551 h 1181100"/>
                  <a:gd name="connsiteX8" fmla="*/ 5142707 w 5219700"/>
                  <a:gd name="connsiteY8" fmla="*/ 590551 h 1181100"/>
                  <a:gd name="connsiteX9" fmla="*/ 4622709 w 5219700"/>
                  <a:gd name="connsiteY9" fmla="*/ 70553 h 1181100"/>
                  <a:gd name="connsiteX10" fmla="*/ 0 w 5219700"/>
                  <a:gd name="connsiteY10" fmla="*/ 70553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0" h="1181100">
                    <a:moveTo>
                      <a:pt x="0" y="0"/>
                    </a:moveTo>
                    <a:lnTo>
                      <a:pt x="4629150" y="0"/>
                    </a:lnTo>
                    <a:cubicBezTo>
                      <a:pt x="4955302" y="0"/>
                      <a:pt x="5219700" y="264398"/>
                      <a:pt x="5219700" y="590550"/>
                    </a:cubicBezTo>
                    <a:cubicBezTo>
                      <a:pt x="5219700" y="916702"/>
                      <a:pt x="4955302" y="1181100"/>
                      <a:pt x="4629150" y="1181100"/>
                    </a:cubicBezTo>
                    <a:lnTo>
                      <a:pt x="0" y="1181100"/>
                    </a:lnTo>
                    <a:lnTo>
                      <a:pt x="0" y="1110548"/>
                    </a:lnTo>
                    <a:lnTo>
                      <a:pt x="4622708" y="1110549"/>
                    </a:lnTo>
                    <a:cubicBezTo>
                      <a:pt x="4909895" y="1110549"/>
                      <a:pt x="5142706" y="877738"/>
                      <a:pt x="5142706" y="590551"/>
                    </a:cubicBezTo>
                    <a:lnTo>
                      <a:pt x="5142707" y="590551"/>
                    </a:lnTo>
                    <a:cubicBezTo>
                      <a:pt x="5142707" y="303364"/>
                      <a:pt x="4909896" y="70553"/>
                      <a:pt x="4622709" y="70553"/>
                    </a:cubicBezTo>
                    <a:lnTo>
                      <a:pt x="0" y="70553"/>
                    </a:lnTo>
                    <a:close/>
                  </a:path>
                </a:pathLst>
              </a:custGeom>
              <a:grpFill/>
            </p:spPr>
            <p:txBody>
              <a:bodyPr lIns="90000" rIns="180000" anchor="ct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zh-CN" sz="2000" b="1" i="0" u="none" strike="noStrike" kern="0" cap="none" spc="0" normalizeH="0" baseline="0" noProof="0" dirty="0">
                    <a:ln>
                      <a:noFill/>
                    </a:ln>
                    <a:solidFill>
                      <a:srgbClr val="000066"/>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Electrochemica Separation</a:t>
                </a:r>
                <a:endParaRPr kumimoji="0" lang="en-US" altLang="zh-CN" sz="2000" b="1" i="0" u="none" strike="noStrike" kern="0" cap="none" spc="0" normalizeH="0" baseline="0" noProof="0" dirty="0">
                  <a:ln>
                    <a:noFill/>
                  </a:ln>
                  <a:solidFill>
                    <a:srgbClr val="000066"/>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endParaRPr>
              </a:p>
            </p:txBody>
          </p:sp>
        </p:grpSp>
        <p:grpSp>
          <p:nvGrpSpPr>
            <p:cNvPr id="20" name="组合 19"/>
            <p:cNvGrpSpPr/>
            <p:nvPr>
              <p:custDataLst>
                <p:tags r:id="rId6"/>
              </p:custDataLst>
            </p:nvPr>
          </p:nvGrpSpPr>
          <p:grpSpPr>
            <a:xfrm>
              <a:off x="722630" y="5151120"/>
              <a:ext cx="6894194" cy="540004"/>
              <a:chOff x="1239704" y="5105894"/>
              <a:chExt cx="4130577" cy="663081"/>
            </a:xfrm>
            <a:solidFill>
              <a:srgbClr val="A8CDDF"/>
            </a:solidFill>
          </p:grpSpPr>
          <p:sp>
            <p:nvSpPr>
              <p:cNvPr id="21" name="任意多边形 20"/>
              <p:cNvSpPr/>
              <p:nvPr/>
            </p:nvSpPr>
            <p:spPr>
              <a:xfrm flipH="1">
                <a:off x="3950431" y="5105894"/>
                <a:ext cx="1419850" cy="662769"/>
              </a:xfrm>
              <a:custGeom>
                <a:avLst/>
                <a:gdLst>
                  <a:gd name="connsiteX0" fmla="*/ 590550 w 2153021"/>
                  <a:gd name="connsiteY0" fmla="*/ 0 h 1181100"/>
                  <a:gd name="connsiteX1" fmla="*/ 2153021 w 2153021"/>
                  <a:gd name="connsiteY1" fmla="*/ 0 h 1181100"/>
                  <a:gd name="connsiteX2" fmla="*/ 2153021 w 2153021"/>
                  <a:gd name="connsiteY2" fmla="*/ 1181100 h 1181100"/>
                  <a:gd name="connsiteX3" fmla="*/ 590550 w 2153021"/>
                  <a:gd name="connsiteY3" fmla="*/ 1181100 h 1181100"/>
                  <a:gd name="connsiteX4" fmla="*/ 0 w 2153021"/>
                  <a:gd name="connsiteY4" fmla="*/ 590550 h 1181100"/>
                  <a:gd name="connsiteX5" fmla="*/ 590550 w 2153021"/>
                  <a:gd name="connsiteY5" fmla="*/ 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3021" h="1181100">
                    <a:moveTo>
                      <a:pt x="590550" y="0"/>
                    </a:moveTo>
                    <a:lnTo>
                      <a:pt x="2153021" y="0"/>
                    </a:lnTo>
                    <a:lnTo>
                      <a:pt x="2153021" y="1181100"/>
                    </a:lnTo>
                    <a:lnTo>
                      <a:pt x="590550" y="1181100"/>
                    </a:lnTo>
                    <a:cubicBezTo>
                      <a:pt x="264398" y="1181100"/>
                      <a:pt x="0" y="916702"/>
                      <a:pt x="0" y="590550"/>
                    </a:cubicBezTo>
                    <a:cubicBezTo>
                      <a:pt x="0" y="264398"/>
                      <a:pt x="264398" y="0"/>
                      <a:pt x="590550" y="0"/>
                    </a:cubicBezTo>
                    <a:close/>
                  </a:path>
                </a:pathLst>
              </a:custGeom>
              <a:grpFill/>
            </p:spPr>
            <p:txBody>
              <a:bodyPr anchor="ctr">
                <a:norm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333333"/>
                    </a:solidFill>
                    <a:effectLst/>
                    <a:uLnTx/>
                    <a:uFillTx/>
                    <a:latin typeface="Times New Roman" panose="02020603050405020304" pitchFamily="18" charset="0"/>
                    <a:ea typeface="微软雅黑" panose="020B0503020204020204" charset="-122"/>
                    <a:cs typeface="+mn-cs"/>
                    <a:sym typeface="+mn-ea"/>
                  </a:rPr>
                  <a:t>膜分离方法</a:t>
                </a:r>
                <a:endParaRPr kumimoji="0" lang="zh-CN" altLang="en-US" sz="2400" b="1" i="0" u="none" strike="noStrike" kern="0" cap="none" spc="0" normalizeH="0" baseline="0" noProof="0" dirty="0">
                  <a:ln>
                    <a:noFill/>
                  </a:ln>
                  <a:solidFill>
                    <a:srgbClr val="333333"/>
                  </a:solidFill>
                  <a:effectLst/>
                  <a:uLnTx/>
                  <a:uFillTx/>
                  <a:latin typeface="Times New Roman" panose="02020603050405020304" pitchFamily="18" charset="0"/>
                  <a:ea typeface="微软雅黑" panose="020B0503020204020204" charset="-122"/>
                  <a:cs typeface="+mn-cs"/>
                  <a:sym typeface="+mn-ea"/>
                </a:endParaRPr>
              </a:p>
            </p:txBody>
          </p:sp>
          <p:sp>
            <p:nvSpPr>
              <p:cNvPr id="22" name="任意多边形 21"/>
              <p:cNvSpPr/>
              <p:nvPr/>
            </p:nvSpPr>
            <p:spPr>
              <a:xfrm flipH="1">
                <a:off x="1239704" y="5105894"/>
                <a:ext cx="2930390" cy="663081"/>
              </a:xfrm>
              <a:custGeom>
                <a:avLst/>
                <a:gdLst>
                  <a:gd name="connsiteX0" fmla="*/ 0 w 5219700"/>
                  <a:gd name="connsiteY0" fmla="*/ 0 h 1181100"/>
                  <a:gd name="connsiteX1" fmla="*/ 4629150 w 5219700"/>
                  <a:gd name="connsiteY1" fmla="*/ 0 h 1181100"/>
                  <a:gd name="connsiteX2" fmla="*/ 5219700 w 5219700"/>
                  <a:gd name="connsiteY2" fmla="*/ 590550 h 1181100"/>
                  <a:gd name="connsiteX3" fmla="*/ 4629150 w 5219700"/>
                  <a:gd name="connsiteY3" fmla="*/ 1181100 h 1181100"/>
                  <a:gd name="connsiteX4" fmla="*/ 0 w 5219700"/>
                  <a:gd name="connsiteY4" fmla="*/ 1181100 h 1181100"/>
                  <a:gd name="connsiteX5" fmla="*/ 0 w 5219700"/>
                  <a:gd name="connsiteY5" fmla="*/ 1110548 h 1181100"/>
                  <a:gd name="connsiteX6" fmla="*/ 4622708 w 5219700"/>
                  <a:gd name="connsiteY6" fmla="*/ 1110549 h 1181100"/>
                  <a:gd name="connsiteX7" fmla="*/ 5142706 w 5219700"/>
                  <a:gd name="connsiteY7" fmla="*/ 590551 h 1181100"/>
                  <a:gd name="connsiteX8" fmla="*/ 5142707 w 5219700"/>
                  <a:gd name="connsiteY8" fmla="*/ 590551 h 1181100"/>
                  <a:gd name="connsiteX9" fmla="*/ 4622709 w 5219700"/>
                  <a:gd name="connsiteY9" fmla="*/ 70553 h 1181100"/>
                  <a:gd name="connsiteX10" fmla="*/ 0 w 5219700"/>
                  <a:gd name="connsiteY10" fmla="*/ 70553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0" h="1181100">
                    <a:moveTo>
                      <a:pt x="0" y="0"/>
                    </a:moveTo>
                    <a:lnTo>
                      <a:pt x="4629150" y="0"/>
                    </a:lnTo>
                    <a:cubicBezTo>
                      <a:pt x="4955302" y="0"/>
                      <a:pt x="5219700" y="264398"/>
                      <a:pt x="5219700" y="590550"/>
                    </a:cubicBezTo>
                    <a:cubicBezTo>
                      <a:pt x="5219700" y="916702"/>
                      <a:pt x="4955302" y="1181100"/>
                      <a:pt x="4629150" y="1181100"/>
                    </a:cubicBezTo>
                    <a:lnTo>
                      <a:pt x="0" y="1181100"/>
                    </a:lnTo>
                    <a:lnTo>
                      <a:pt x="0" y="1110548"/>
                    </a:lnTo>
                    <a:lnTo>
                      <a:pt x="4622708" y="1110549"/>
                    </a:lnTo>
                    <a:cubicBezTo>
                      <a:pt x="4909895" y="1110549"/>
                      <a:pt x="5142706" y="877738"/>
                      <a:pt x="5142706" y="590551"/>
                    </a:cubicBezTo>
                    <a:lnTo>
                      <a:pt x="5142707" y="590551"/>
                    </a:lnTo>
                    <a:cubicBezTo>
                      <a:pt x="5142707" y="303364"/>
                      <a:pt x="4909896" y="70553"/>
                      <a:pt x="4622709" y="70553"/>
                    </a:cubicBezTo>
                    <a:lnTo>
                      <a:pt x="0" y="70553"/>
                    </a:lnTo>
                    <a:close/>
                  </a:path>
                </a:pathLst>
              </a:custGeom>
              <a:grpFill/>
            </p:spPr>
            <p:txBody>
              <a:bodyPr lIns="180000" rIns="90000" anchor="ctr">
                <a:normAutofit/>
              </a:body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zh-CN" sz="2000" b="1" i="0" u="none" strike="noStrike" kern="0" cap="none" spc="0" normalizeH="0" baseline="0" noProof="0" dirty="0">
                    <a:ln>
                      <a:noFill/>
                    </a:ln>
                    <a:solidFill>
                      <a:srgbClr val="000066"/>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Membrane Separation</a:t>
                </a:r>
                <a:endParaRPr kumimoji="0" lang="en-US" altLang="zh-CN" sz="2000" b="1" i="0" u="none" strike="noStrike" kern="0" cap="none" spc="0" normalizeH="0" baseline="0" noProof="0" dirty="0">
                  <a:ln>
                    <a:noFill/>
                  </a:ln>
                  <a:solidFill>
                    <a:srgbClr val="000066"/>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endParaRPr>
              </a:p>
            </p:txBody>
          </p:sp>
        </p:grpSp>
        <p:grpSp>
          <p:nvGrpSpPr>
            <p:cNvPr id="23" name="组合 22"/>
            <p:cNvGrpSpPr/>
            <p:nvPr>
              <p:custDataLst>
                <p:tags r:id="rId7"/>
              </p:custDataLst>
            </p:nvPr>
          </p:nvGrpSpPr>
          <p:grpSpPr>
            <a:xfrm>
              <a:off x="1283337" y="5901055"/>
              <a:ext cx="6907285" cy="505972"/>
              <a:chOff x="2945835" y="1184769"/>
              <a:chExt cx="4138420" cy="621292"/>
            </a:xfrm>
            <a:solidFill>
              <a:srgbClr val="B7BDE9"/>
            </a:solidFill>
          </p:grpSpPr>
          <p:sp>
            <p:nvSpPr>
              <p:cNvPr id="24" name="任意多边形 23"/>
              <p:cNvSpPr/>
              <p:nvPr/>
            </p:nvSpPr>
            <p:spPr>
              <a:xfrm>
                <a:off x="2945835" y="1189102"/>
                <a:ext cx="1480534" cy="616093"/>
              </a:xfrm>
              <a:custGeom>
                <a:avLst/>
                <a:gdLst>
                  <a:gd name="connsiteX0" fmla="*/ 590550 w 2153021"/>
                  <a:gd name="connsiteY0" fmla="*/ 0 h 1181100"/>
                  <a:gd name="connsiteX1" fmla="*/ 2153021 w 2153021"/>
                  <a:gd name="connsiteY1" fmla="*/ 0 h 1181100"/>
                  <a:gd name="connsiteX2" fmla="*/ 2153021 w 2153021"/>
                  <a:gd name="connsiteY2" fmla="*/ 1181100 h 1181100"/>
                  <a:gd name="connsiteX3" fmla="*/ 590550 w 2153021"/>
                  <a:gd name="connsiteY3" fmla="*/ 1181100 h 1181100"/>
                  <a:gd name="connsiteX4" fmla="*/ 0 w 2153021"/>
                  <a:gd name="connsiteY4" fmla="*/ 590550 h 1181100"/>
                  <a:gd name="connsiteX5" fmla="*/ 590550 w 2153021"/>
                  <a:gd name="connsiteY5" fmla="*/ 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3021" h="1181100">
                    <a:moveTo>
                      <a:pt x="590550" y="0"/>
                    </a:moveTo>
                    <a:lnTo>
                      <a:pt x="2153021" y="0"/>
                    </a:lnTo>
                    <a:lnTo>
                      <a:pt x="2153021" y="1181100"/>
                    </a:lnTo>
                    <a:lnTo>
                      <a:pt x="590550" y="1181100"/>
                    </a:lnTo>
                    <a:cubicBezTo>
                      <a:pt x="264398" y="1181100"/>
                      <a:pt x="0" y="916702"/>
                      <a:pt x="0" y="590550"/>
                    </a:cubicBezTo>
                    <a:cubicBezTo>
                      <a:pt x="0" y="264398"/>
                      <a:pt x="264398" y="0"/>
                      <a:pt x="590550" y="0"/>
                    </a:cubicBezTo>
                    <a:close/>
                  </a:path>
                </a:pathLst>
              </a:custGeom>
              <a:grpFill/>
            </p:spPr>
            <p:txBody>
              <a:bodyPr anchor="ctr">
                <a:normAutofit lnSpcReduction="10000"/>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333333"/>
                    </a:solidFill>
                    <a:effectLst/>
                    <a:uLnTx/>
                    <a:uFillTx/>
                    <a:latin typeface="Times New Roman" panose="02020603050405020304" pitchFamily="18" charset="0"/>
                    <a:ea typeface="微软雅黑" panose="020B0503020204020204" charset="-122"/>
                    <a:cs typeface="+mn-cs"/>
                    <a:sym typeface="+mn-ea"/>
                  </a:rPr>
                  <a:t>泡沫浮选分离法</a:t>
                </a:r>
                <a:endParaRPr kumimoji="0" lang="zh-CN" altLang="en-US" sz="2400" b="1" i="0" u="none" strike="noStrike" kern="0" cap="none" spc="0" normalizeH="0" baseline="0" noProof="0" dirty="0">
                  <a:ln>
                    <a:noFill/>
                  </a:ln>
                  <a:solidFill>
                    <a:srgbClr val="333333"/>
                  </a:solidFill>
                  <a:effectLst/>
                  <a:uLnTx/>
                  <a:uFillTx/>
                  <a:latin typeface="Times New Roman" panose="02020603050405020304" pitchFamily="18" charset="0"/>
                  <a:ea typeface="微软雅黑" panose="020B0503020204020204" charset="-122"/>
                  <a:cs typeface="+mn-cs"/>
                  <a:sym typeface="+mn-ea"/>
                </a:endParaRPr>
              </a:p>
            </p:txBody>
          </p:sp>
          <p:sp>
            <p:nvSpPr>
              <p:cNvPr id="25" name="任意多边形 24"/>
              <p:cNvSpPr/>
              <p:nvPr/>
            </p:nvSpPr>
            <p:spPr>
              <a:xfrm>
                <a:off x="4433977" y="1184769"/>
                <a:ext cx="2650278" cy="621292"/>
              </a:xfrm>
              <a:custGeom>
                <a:avLst/>
                <a:gdLst>
                  <a:gd name="connsiteX0" fmla="*/ 0 w 5219700"/>
                  <a:gd name="connsiteY0" fmla="*/ 0 h 1181100"/>
                  <a:gd name="connsiteX1" fmla="*/ 4629150 w 5219700"/>
                  <a:gd name="connsiteY1" fmla="*/ 0 h 1181100"/>
                  <a:gd name="connsiteX2" fmla="*/ 5219700 w 5219700"/>
                  <a:gd name="connsiteY2" fmla="*/ 590550 h 1181100"/>
                  <a:gd name="connsiteX3" fmla="*/ 4629150 w 5219700"/>
                  <a:gd name="connsiteY3" fmla="*/ 1181100 h 1181100"/>
                  <a:gd name="connsiteX4" fmla="*/ 0 w 5219700"/>
                  <a:gd name="connsiteY4" fmla="*/ 1181100 h 1181100"/>
                  <a:gd name="connsiteX5" fmla="*/ 0 w 5219700"/>
                  <a:gd name="connsiteY5" fmla="*/ 1110548 h 1181100"/>
                  <a:gd name="connsiteX6" fmla="*/ 4622708 w 5219700"/>
                  <a:gd name="connsiteY6" fmla="*/ 1110549 h 1181100"/>
                  <a:gd name="connsiteX7" fmla="*/ 5142706 w 5219700"/>
                  <a:gd name="connsiteY7" fmla="*/ 590551 h 1181100"/>
                  <a:gd name="connsiteX8" fmla="*/ 5142707 w 5219700"/>
                  <a:gd name="connsiteY8" fmla="*/ 590551 h 1181100"/>
                  <a:gd name="connsiteX9" fmla="*/ 4622709 w 5219700"/>
                  <a:gd name="connsiteY9" fmla="*/ 70553 h 1181100"/>
                  <a:gd name="connsiteX10" fmla="*/ 0 w 5219700"/>
                  <a:gd name="connsiteY10" fmla="*/ 70553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0" h="1181100">
                    <a:moveTo>
                      <a:pt x="0" y="0"/>
                    </a:moveTo>
                    <a:lnTo>
                      <a:pt x="4629150" y="0"/>
                    </a:lnTo>
                    <a:cubicBezTo>
                      <a:pt x="4955302" y="0"/>
                      <a:pt x="5219700" y="264398"/>
                      <a:pt x="5219700" y="590550"/>
                    </a:cubicBezTo>
                    <a:cubicBezTo>
                      <a:pt x="5219700" y="916702"/>
                      <a:pt x="4955302" y="1181100"/>
                      <a:pt x="4629150" y="1181100"/>
                    </a:cubicBezTo>
                    <a:lnTo>
                      <a:pt x="0" y="1181100"/>
                    </a:lnTo>
                    <a:lnTo>
                      <a:pt x="0" y="1110548"/>
                    </a:lnTo>
                    <a:lnTo>
                      <a:pt x="4622708" y="1110549"/>
                    </a:lnTo>
                    <a:cubicBezTo>
                      <a:pt x="4909895" y="1110549"/>
                      <a:pt x="5142706" y="877738"/>
                      <a:pt x="5142706" y="590551"/>
                    </a:cubicBezTo>
                    <a:lnTo>
                      <a:pt x="5142707" y="590551"/>
                    </a:lnTo>
                    <a:cubicBezTo>
                      <a:pt x="5142707" y="303364"/>
                      <a:pt x="4909896" y="70553"/>
                      <a:pt x="4622709" y="70553"/>
                    </a:cubicBezTo>
                    <a:lnTo>
                      <a:pt x="0" y="70553"/>
                    </a:lnTo>
                    <a:close/>
                  </a:path>
                </a:pathLst>
              </a:custGeom>
              <a:grpFill/>
            </p:spPr>
            <p:txBody>
              <a:bodyPr lIns="90000" rIns="180000" anchor="ctr">
                <a:normAutofit/>
              </a:bodyPr>
              <a:lstStyle/>
              <a:p>
                <a:pPr marL="0" marR="0" lvl="0" indent="0" algn="l" defTabSz="914400" rtl="0" eaLnBrk="0" fontAlgn="base" latinLnBrk="0" hangingPunct="0">
                  <a:lnSpc>
                    <a:spcPct val="110000"/>
                  </a:lnSpc>
                  <a:spcBef>
                    <a:spcPct val="0"/>
                  </a:spcBef>
                  <a:spcAft>
                    <a:spcPct val="0"/>
                  </a:spcAft>
                  <a:buClrTx/>
                  <a:buSzTx/>
                  <a:buFontTx/>
                  <a:buNone/>
                  <a:defRPr/>
                </a:pPr>
                <a:endParaRPr kumimoji="0" lang="zh-CN" altLang="en-US" sz="2000" b="1" i="0" u="none" strike="noStrike" kern="0" cap="none" spc="0" normalizeH="0" baseline="0" noProof="1">
                  <a:ln>
                    <a:noFill/>
                  </a:ln>
                  <a:solidFill>
                    <a:srgbClr val="000066"/>
                  </a:solidFill>
                  <a:effectLst/>
                  <a:uLnTx/>
                  <a:uFillTx/>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grpSp>
      </p:grpSp>
      <p:sp>
        <p:nvSpPr>
          <p:cNvPr id="108" name="文本框 107"/>
          <p:cNvSpPr txBox="1"/>
          <p:nvPr/>
        </p:nvSpPr>
        <p:spPr>
          <a:xfrm>
            <a:off x="3501390" y="5253355"/>
            <a:ext cx="4436110" cy="398780"/>
          </a:xfrm>
          <a:prstGeom prst="rect">
            <a:avLst/>
          </a:prstGeom>
          <a:noFill/>
          <a:ln w="9525">
            <a:noFill/>
          </a:ln>
        </p:spPr>
        <p:txBody>
          <a:bodyPr wrap="square">
            <a:spAutoFit/>
          </a:bodyPr>
          <a:p>
            <a:pPr algn="ctr"/>
            <a:r>
              <a:rPr lang="en-US" altLang="zh-CN" sz="2000" kern="0" noProof="0" dirty="0">
                <a:ln>
                  <a:noFill/>
                </a:ln>
                <a:solidFill>
                  <a:srgbClr val="000066"/>
                </a:solidFill>
                <a:effectLst/>
                <a:uLnTx/>
                <a:uFillTx/>
                <a:latin typeface="Times New Roman" panose="02020603050405020304" pitchFamily="18" charset="0"/>
                <a:ea typeface="微软雅黑" panose="020B0503020204020204" charset="-122"/>
                <a:cs typeface="Times New Roman" panose="02020603050405020304" pitchFamily="18" charset="0"/>
              </a:rPr>
              <a:t>Foam Floatation Separation</a:t>
            </a:r>
            <a:endParaRPr lang="en-US" altLang="zh-CN" sz="2000" kern="0" noProof="0" dirty="0">
              <a:ln>
                <a:noFill/>
              </a:ln>
              <a:solidFill>
                <a:srgbClr val="000066"/>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ransition>
    <p:cover dir="l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矩形 3" descr="7b0a202020202262756c6c6574223a20227b5c2263617465676f727949645c223a31303030352c5c2274656d706c61746549645c223a32303233313533367d220a7d0a"/>
          <p:cNvSpPr/>
          <p:nvPr/>
        </p:nvSpPr>
        <p:spPr>
          <a:xfrm>
            <a:off x="539115" y="1557655"/>
            <a:ext cx="7633335" cy="2861310"/>
          </a:xfrm>
          <a:prstGeom prst="rect">
            <a:avLst/>
          </a:prstGeom>
          <a:noFill/>
          <a:ln w="9525">
            <a:noFill/>
          </a:ln>
        </p:spPr>
        <p:txBody>
          <a:bodyPr wrap="square">
            <a:spAutoFit/>
          </a:bodyPr>
          <a:p>
            <a:pPr marL="742950" lvl="1" indent="-285750" algn="just" eaLnBrk="1" hangingPunct="1">
              <a:lnSpc>
                <a:spcPct val="150000"/>
              </a:lnSpc>
              <a:buBlip>
                <a:blip r:embed="rId1"/>
              </a:buBlip>
            </a:pPr>
            <a:r>
              <a:rPr lang="en-US" altLang="zh-CN" sz="2400" dirty="0">
                <a:solidFill>
                  <a:srgbClr val="000066"/>
                </a:solidFill>
                <a:latin typeface="微软雅黑" panose="020B0503020204020204" charset="-122"/>
                <a:ea typeface="微软雅黑" panose="020B0503020204020204" charset="-122"/>
                <a:cs typeface="微软雅黑" panose="020B0503020204020204" charset="-122"/>
              </a:rPr>
              <a:t> </a:t>
            </a:r>
            <a:r>
              <a:rPr lang="zh-CN" altLang="en-US" sz="2400" dirty="0">
                <a:solidFill>
                  <a:srgbClr val="000066"/>
                </a:solidFill>
                <a:latin typeface="微软雅黑" panose="020B0503020204020204" charset="-122"/>
                <a:ea typeface="微软雅黑" panose="020B0503020204020204" charset="-122"/>
                <a:cs typeface="微软雅黑" panose="020B0503020204020204" charset="-122"/>
              </a:rPr>
              <a:t>经典分离富集技术在理论和实践上不断完善；</a:t>
            </a:r>
            <a:endParaRPr lang="en-US" altLang="zh-CN" sz="2400" dirty="0">
              <a:solidFill>
                <a:srgbClr val="000066"/>
              </a:solidFill>
              <a:latin typeface="微软雅黑" panose="020B0503020204020204" charset="-122"/>
              <a:ea typeface="微软雅黑" panose="020B0503020204020204" charset="-122"/>
              <a:cs typeface="微软雅黑" panose="020B0503020204020204" charset="-122"/>
            </a:endParaRPr>
          </a:p>
          <a:p>
            <a:pPr marL="742950" lvl="1" indent="-285750" algn="just" eaLnBrk="1" hangingPunct="1">
              <a:lnSpc>
                <a:spcPct val="150000"/>
              </a:lnSpc>
              <a:buBlip>
                <a:blip r:embed="rId1"/>
              </a:buBlip>
            </a:pPr>
            <a:r>
              <a:rPr lang="en-US" altLang="zh-CN" sz="2400" dirty="0">
                <a:solidFill>
                  <a:srgbClr val="000066"/>
                </a:solidFill>
                <a:latin typeface="微软雅黑" panose="020B0503020204020204" charset="-122"/>
                <a:ea typeface="微软雅黑" panose="020B0503020204020204" charset="-122"/>
                <a:cs typeface="微软雅黑" panose="020B0503020204020204" charset="-122"/>
              </a:rPr>
              <a:t> </a:t>
            </a:r>
            <a:r>
              <a:rPr lang="zh-CN" altLang="en-US" sz="2400" dirty="0">
                <a:solidFill>
                  <a:srgbClr val="000066"/>
                </a:solidFill>
                <a:latin typeface="微软雅黑" panose="020B0503020204020204" charset="-122"/>
                <a:ea typeface="微软雅黑" panose="020B0503020204020204" charset="-122"/>
                <a:cs typeface="微软雅黑" panose="020B0503020204020204" charset="-122"/>
              </a:rPr>
              <a:t>某些分离方法，如色谱，应用广发展最快；</a:t>
            </a:r>
            <a:endParaRPr lang="en-US" altLang="zh-CN" sz="2400" dirty="0">
              <a:solidFill>
                <a:srgbClr val="000066"/>
              </a:solidFill>
              <a:latin typeface="微软雅黑" panose="020B0503020204020204" charset="-122"/>
              <a:ea typeface="微软雅黑" panose="020B0503020204020204" charset="-122"/>
              <a:cs typeface="微软雅黑" panose="020B0503020204020204" charset="-122"/>
            </a:endParaRPr>
          </a:p>
          <a:p>
            <a:pPr marL="742950" lvl="1" indent="-285750" algn="just" eaLnBrk="1" hangingPunct="1">
              <a:lnSpc>
                <a:spcPct val="150000"/>
              </a:lnSpc>
              <a:buBlip>
                <a:blip r:embed="rId1"/>
              </a:buBlip>
            </a:pPr>
            <a:r>
              <a:rPr lang="en-US" altLang="zh-CN" sz="2400" dirty="0">
                <a:solidFill>
                  <a:srgbClr val="000066"/>
                </a:solidFill>
                <a:latin typeface="微软雅黑" panose="020B0503020204020204" charset="-122"/>
                <a:ea typeface="微软雅黑" panose="020B0503020204020204" charset="-122"/>
                <a:cs typeface="微软雅黑" panose="020B0503020204020204" charset="-122"/>
              </a:rPr>
              <a:t> </a:t>
            </a:r>
            <a:r>
              <a:rPr lang="zh-CN" altLang="en-US" sz="2400" dirty="0">
                <a:solidFill>
                  <a:srgbClr val="000066"/>
                </a:solidFill>
                <a:latin typeface="微软雅黑" panose="020B0503020204020204" charset="-122"/>
                <a:ea typeface="微软雅黑" panose="020B0503020204020204" charset="-122"/>
                <a:cs typeface="微软雅黑" panose="020B0503020204020204" charset="-122"/>
              </a:rPr>
              <a:t>各种分离技术相互渗透，发展新的富集方法；</a:t>
            </a:r>
            <a:endParaRPr lang="en-US" altLang="zh-CN" sz="2400" dirty="0">
              <a:solidFill>
                <a:srgbClr val="000066"/>
              </a:solidFill>
              <a:latin typeface="微软雅黑" panose="020B0503020204020204" charset="-122"/>
              <a:ea typeface="微软雅黑" panose="020B0503020204020204" charset="-122"/>
              <a:cs typeface="微软雅黑" panose="020B0503020204020204" charset="-122"/>
            </a:endParaRPr>
          </a:p>
          <a:p>
            <a:pPr marL="742950" lvl="1" indent="-285750" algn="just" eaLnBrk="1" hangingPunct="1">
              <a:lnSpc>
                <a:spcPct val="150000"/>
              </a:lnSpc>
              <a:buBlip>
                <a:blip r:embed="rId1"/>
              </a:buBlip>
            </a:pPr>
            <a:r>
              <a:rPr lang="en-US" altLang="zh-CN" sz="2400" dirty="0">
                <a:solidFill>
                  <a:srgbClr val="000066"/>
                </a:solidFill>
                <a:latin typeface="微软雅黑" panose="020B0503020204020204" charset="-122"/>
                <a:ea typeface="微软雅黑" panose="020B0503020204020204" charset="-122"/>
                <a:cs typeface="微软雅黑" panose="020B0503020204020204" charset="-122"/>
              </a:rPr>
              <a:t> </a:t>
            </a:r>
            <a:r>
              <a:rPr lang="zh-CN" altLang="en-US" sz="2400" dirty="0">
                <a:solidFill>
                  <a:srgbClr val="000066"/>
                </a:solidFill>
                <a:latin typeface="微软雅黑" panose="020B0503020204020204" charset="-122"/>
                <a:ea typeface="微软雅黑" panose="020B0503020204020204" charset="-122"/>
                <a:cs typeface="微软雅黑" panose="020B0503020204020204" charset="-122"/>
              </a:rPr>
              <a:t>为了适应复杂体系痕量物质分析的分离富集新材料的发展等。</a:t>
            </a:r>
            <a:endParaRPr lang="en-US" altLang="zh-CN" sz="2400" dirty="0">
              <a:solidFill>
                <a:srgbClr val="000066"/>
              </a:solidFill>
              <a:latin typeface="微软雅黑" panose="020B0503020204020204" charset="-122"/>
              <a:ea typeface="微软雅黑" panose="020B0503020204020204" charset="-122"/>
              <a:cs typeface="微软雅黑" panose="020B0503020204020204" charset="-122"/>
            </a:endParaRPr>
          </a:p>
        </p:txBody>
      </p:sp>
      <p:sp>
        <p:nvSpPr>
          <p:cNvPr id="11267" name="矩形 1"/>
          <p:cNvSpPr/>
          <p:nvPr/>
        </p:nvSpPr>
        <p:spPr>
          <a:xfrm>
            <a:off x="1115854" y="367348"/>
            <a:ext cx="3489325" cy="521970"/>
          </a:xfrm>
          <a:prstGeom prst="rect">
            <a:avLst/>
          </a:prstGeom>
          <a:noFill/>
          <a:ln w="9525">
            <a:noFill/>
          </a:ln>
        </p:spPr>
        <p:txBody>
          <a:bodyPr wrap="none">
            <a:spAutoFit/>
          </a:bodyPr>
          <a:p>
            <a:pPr algn="just" eaLnBrk="1" hangingPunct="1">
              <a:spcAft>
                <a:spcPts val="600"/>
              </a:spcAft>
            </a:pPr>
            <a:r>
              <a:rPr lang="en-US" altLang="zh-CN" sz="28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800" dirty="0">
                <a:solidFill>
                  <a:schemeClr val="tx1"/>
                </a:solidFill>
                <a:latin typeface="微软雅黑" panose="020B0503020204020204" charset="-122"/>
                <a:ea typeface="微软雅黑" panose="020B0503020204020204" charset="-122"/>
                <a:cs typeface="微软雅黑" panose="020B0503020204020204" charset="-122"/>
              </a:rPr>
              <a:t>分离方法的发展趋势</a:t>
            </a:r>
            <a:endParaRPr lang="zh-CN" altLang="en-US" sz="28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11269" name="图片 2"/>
          <p:cNvPicPr>
            <a:picLocks noChangeAspect="1"/>
          </p:cNvPicPr>
          <p:nvPr/>
        </p:nvPicPr>
        <p:blipFill>
          <a:blip r:embed="rId2"/>
          <a:stretch>
            <a:fillRect/>
          </a:stretch>
        </p:blipFill>
        <p:spPr>
          <a:xfrm>
            <a:off x="6953250" y="4830763"/>
            <a:ext cx="1219200" cy="1219200"/>
          </a:xfrm>
          <a:prstGeom prst="rect">
            <a:avLst/>
          </a:prstGeom>
          <a:noFill/>
          <a:ln w="9525">
            <a:noFill/>
          </a:ln>
        </p:spPr>
      </p:pic>
    </p:spTree>
  </p:cSld>
  <p:clrMapOvr>
    <a:masterClrMapping/>
  </p:clrMapOvr>
  <p:transition>
    <p:cover dir="l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3"/>
          <p:cNvSpPr>
            <a:spLocks noGrp="1" noChangeArrowheads="1"/>
          </p:cNvSpPr>
          <p:nvPr>
            <p:ph idx="1"/>
          </p:nvPr>
        </p:nvSpPr>
        <p:spPr>
          <a:xfrm>
            <a:off x="737235" y="2148205"/>
            <a:ext cx="3097530" cy="3346450"/>
          </a:xfrm>
          <a:solidFill>
            <a:srgbClr val="CCFFFF"/>
          </a:solidFill>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ts val="300"/>
              </a:spcBef>
              <a:spcAft>
                <a:spcPts val="600"/>
              </a:spcAft>
              <a:buClr>
                <a:srgbClr val="0000FF"/>
              </a:buClr>
              <a:buSzPct val="70000"/>
              <a:buFont typeface="Wingdings" panose="05000000000000000000" pitchFamily="2" charset="2"/>
              <a:buChar char="l"/>
              <a:defRPr/>
            </a:pPr>
            <a:r>
              <a:rPr kumimoji="0" lang="zh-CN" altLang="en-US"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分子印迹分离技术</a:t>
            </a:r>
            <a:endParaRPr kumimoji="0" lang="en-US" altLang="zh-CN"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base" latinLnBrk="0" hangingPunct="1">
              <a:lnSpc>
                <a:spcPct val="100000"/>
              </a:lnSpc>
              <a:spcBef>
                <a:spcPts val="300"/>
              </a:spcBef>
              <a:spcAft>
                <a:spcPts val="600"/>
              </a:spcAft>
              <a:buClr>
                <a:srgbClr val="0000FF"/>
              </a:buClr>
              <a:buSzPct val="70000"/>
              <a:buFont typeface="Wingdings" panose="05000000000000000000" pitchFamily="2" charset="2"/>
              <a:buChar char="l"/>
              <a:defRPr/>
            </a:pPr>
            <a:r>
              <a:rPr kumimoji="0" lang="zh-CN" altLang="en-US"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分子蒸馏</a:t>
            </a:r>
            <a:endParaRPr kumimoji="0" lang="zh-CN" altLang="en-US"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base" latinLnBrk="0" hangingPunct="1">
              <a:lnSpc>
                <a:spcPct val="100000"/>
              </a:lnSpc>
              <a:spcBef>
                <a:spcPts val="300"/>
              </a:spcBef>
              <a:spcAft>
                <a:spcPts val="600"/>
              </a:spcAft>
              <a:buClr>
                <a:srgbClr val="0000FF"/>
              </a:buClr>
              <a:buSzPct val="70000"/>
              <a:buFont typeface="Wingdings" panose="05000000000000000000" pitchFamily="2" charset="2"/>
              <a:buChar char="l"/>
              <a:defRPr/>
            </a:pPr>
            <a:r>
              <a:rPr kumimoji="0" lang="zh-CN" altLang="en-US"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超分</a:t>
            </a:r>
            <a:r>
              <a:rPr kumimoji="0" lang="zh-CN" altLang="en-US"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子分离体系</a:t>
            </a:r>
            <a:endParaRPr kumimoji="0" lang="zh-CN" altLang="en-US"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base" latinLnBrk="0" hangingPunct="1">
              <a:lnSpc>
                <a:spcPct val="100000"/>
              </a:lnSpc>
              <a:spcBef>
                <a:spcPts val="300"/>
              </a:spcBef>
              <a:spcAft>
                <a:spcPts val="600"/>
              </a:spcAft>
              <a:buClr>
                <a:srgbClr val="0000FF"/>
              </a:buClr>
              <a:buSzPct val="70000"/>
              <a:buFont typeface="Wingdings" panose="05000000000000000000" pitchFamily="2" charset="2"/>
              <a:buChar char="l"/>
              <a:defRPr/>
            </a:pPr>
            <a:r>
              <a:rPr kumimoji="0" lang="zh-CN" altLang="en-US"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微流控芯片分离技术</a:t>
            </a:r>
            <a:endParaRPr kumimoji="0" lang="zh-CN" altLang="en-US"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base" latinLnBrk="0" hangingPunct="1">
              <a:lnSpc>
                <a:spcPct val="100000"/>
              </a:lnSpc>
              <a:spcBef>
                <a:spcPts val="300"/>
              </a:spcBef>
              <a:spcAft>
                <a:spcPts val="600"/>
              </a:spcAft>
              <a:buClr>
                <a:srgbClr val="0000FF"/>
              </a:buClr>
              <a:buSzPct val="70000"/>
              <a:buFont typeface="Wingdings" panose="05000000000000000000" pitchFamily="2" charset="2"/>
              <a:buChar char="l"/>
              <a:defRPr/>
            </a:pPr>
            <a:r>
              <a:rPr kumimoji="0" lang="zh-CN" altLang="en-US"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固相微萃取技术</a:t>
            </a:r>
            <a:endParaRPr kumimoji="0" lang="zh-CN" altLang="en-US"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base" latinLnBrk="0" hangingPunct="1">
              <a:lnSpc>
                <a:spcPct val="100000"/>
              </a:lnSpc>
              <a:spcBef>
                <a:spcPts val="300"/>
              </a:spcBef>
              <a:spcAft>
                <a:spcPts val="600"/>
              </a:spcAft>
              <a:buClr>
                <a:srgbClr val="0000FF"/>
              </a:buClr>
              <a:buSzPct val="70000"/>
              <a:buFont typeface="Wingdings" panose="05000000000000000000" pitchFamily="2" charset="2"/>
              <a:buChar char="l"/>
              <a:defRPr/>
            </a:pPr>
            <a:r>
              <a:rPr lang="zh-CN" altLang="en-US" sz="2000" noProof="0" dirty="0" smtClean="0">
                <a:ln>
                  <a:noFill/>
                </a:ln>
                <a:solidFill>
                  <a:srgbClr val="333333"/>
                </a:solidFill>
                <a:effectLst/>
                <a:uLnTx/>
                <a:uFillTx/>
                <a:ea typeface="黑体" panose="02010609060101010101" pitchFamily="49" charset="-122"/>
                <a:sym typeface="+mn-ea"/>
              </a:rPr>
              <a:t>超临界流体萃取技术</a:t>
            </a:r>
            <a:endParaRPr kumimoji="0" lang="en-US" altLang="zh-CN" sz="2000" b="0" i="0" u="none" strike="noStrike" kern="0" cap="none" spc="0" normalizeH="0" baseline="0" noProof="0" dirty="0" smtClean="0">
              <a:ln>
                <a:noFill/>
              </a:ln>
              <a:solidFill>
                <a:srgbClr val="333333"/>
              </a:solidFill>
              <a:effectLst/>
              <a:uLnTx/>
              <a:uFillTx/>
              <a:latin typeface="+mn-lt"/>
              <a:ea typeface="黑体" panose="02010609060101010101" pitchFamily="49" charset="-122"/>
              <a:cs typeface="+mn-cs"/>
            </a:endParaRPr>
          </a:p>
          <a:p>
            <a:pPr marL="342900" marR="0" lvl="0" indent="-342900" algn="l" defTabSz="914400" rtl="0" eaLnBrk="1" fontAlgn="base" latinLnBrk="0" hangingPunct="1">
              <a:lnSpc>
                <a:spcPct val="100000"/>
              </a:lnSpc>
              <a:spcBef>
                <a:spcPts val="300"/>
              </a:spcBef>
              <a:spcAft>
                <a:spcPts val="600"/>
              </a:spcAft>
              <a:buClr>
                <a:srgbClr val="0000FF"/>
              </a:buClr>
              <a:buSzPct val="70000"/>
              <a:buFont typeface="Wingdings" panose="05000000000000000000" pitchFamily="2" charset="2"/>
              <a:buChar char="l"/>
              <a:defRPr/>
            </a:pPr>
            <a:r>
              <a:rPr lang="zh-CN" altLang="en-US" sz="2000" noProof="0" dirty="0" smtClean="0">
                <a:ln>
                  <a:noFill/>
                </a:ln>
                <a:solidFill>
                  <a:srgbClr val="333333"/>
                </a:solidFill>
                <a:effectLst/>
                <a:uLnTx/>
                <a:uFillTx/>
                <a:ea typeface="黑体" panose="02010609060101010101" pitchFamily="49" charset="-122"/>
                <a:sym typeface="+mn-ea"/>
              </a:rPr>
              <a:t>微孔滤膜分离技术</a:t>
            </a:r>
            <a:endParaRPr kumimoji="0" lang="en-US" altLang="zh-CN" sz="2000" b="0" i="0" u="none" strike="noStrike" kern="0" cap="none" spc="0" normalizeH="0" baseline="0" noProof="0" dirty="0" smtClean="0">
              <a:ln>
                <a:noFill/>
              </a:ln>
              <a:solidFill>
                <a:srgbClr val="333333"/>
              </a:solidFill>
              <a:effectLst/>
              <a:uLnTx/>
              <a:uFillTx/>
              <a:latin typeface="+mn-lt"/>
              <a:ea typeface="黑体" panose="02010609060101010101" pitchFamily="49" charset="-122"/>
              <a:cs typeface="+mn-cs"/>
            </a:endParaRPr>
          </a:p>
          <a:p>
            <a:pPr marL="342900" marR="0" lvl="0" indent="-342900" algn="l" defTabSz="914400" rtl="0" eaLnBrk="1" fontAlgn="base" latinLnBrk="0" hangingPunct="1">
              <a:lnSpc>
                <a:spcPct val="100000"/>
              </a:lnSpc>
              <a:spcBef>
                <a:spcPts val="300"/>
              </a:spcBef>
              <a:spcAft>
                <a:spcPts val="600"/>
              </a:spcAft>
              <a:buClr>
                <a:srgbClr val="0000FF"/>
              </a:buClr>
              <a:buSzPct val="70000"/>
              <a:buFont typeface="Wingdings" panose="05000000000000000000" pitchFamily="2" charset="2"/>
              <a:buChar char="l"/>
              <a:defRPr/>
            </a:pPr>
            <a:r>
              <a:rPr kumimoji="0" lang="en-US" altLang="zh-CN"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    </a:t>
            </a:r>
            <a:r>
              <a:rPr kumimoji="0" lang="zh-CN" altLang="en-US" sz="2000" b="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endParaRPr kumimoji="0" lang="zh-CN" altLang="en-US" sz="2000" b="0" i="0" u="none" strike="noStrike" kern="0" cap="none" spc="0" normalizeH="0" baseline="0" noProof="0" dirty="0">
              <a:ln>
                <a:noFill/>
              </a:ln>
              <a:solidFill>
                <a:srgbClr val="0000FF"/>
              </a:solidFill>
              <a:effectLst/>
              <a:uLnTx/>
              <a:uFillTx/>
              <a:latin typeface="微软雅黑" panose="020B0503020204020204" charset="-122"/>
              <a:ea typeface="微软雅黑" panose="020B0503020204020204" charset="-122"/>
              <a:cs typeface="微软雅黑" panose="020B0503020204020204" charset="-122"/>
            </a:endParaRPr>
          </a:p>
        </p:txBody>
      </p:sp>
      <p:sp>
        <p:nvSpPr>
          <p:cNvPr id="4" name="Rectangle 3"/>
          <p:cNvSpPr>
            <a:spLocks noGrp="1" noChangeArrowheads="1"/>
          </p:cNvSpPr>
          <p:nvPr>
            <p:ph idx="1"/>
          </p:nvPr>
        </p:nvSpPr>
        <p:spPr>
          <a:xfrm>
            <a:off x="4572635" y="2147888"/>
            <a:ext cx="3168650" cy="2527300"/>
          </a:xfrm>
          <a:solidFill>
            <a:srgbClr val="CCFFFF"/>
          </a:solidFill>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ts val="300"/>
              </a:spcBef>
              <a:spcAft>
                <a:spcPts val="600"/>
              </a:spcAft>
              <a:buClr>
                <a:srgbClr val="0000FF"/>
              </a:buClr>
              <a:buSzPct val="70000"/>
              <a:buFont typeface="Wingdings" panose="05000000000000000000" pitchFamily="2" charset="2"/>
              <a:buChar char="l"/>
              <a:defRPr/>
            </a:pPr>
            <a:r>
              <a:rPr kumimoji="0" lang="zh-CN" altLang="en-US"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磁性纳米材料</a:t>
            </a:r>
            <a:endParaRPr kumimoji="0" lang="en-US" altLang="zh-CN"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just" defTabSz="914400" rtl="0" eaLnBrk="1" fontAlgn="base" latinLnBrk="0" hangingPunct="1">
              <a:lnSpc>
                <a:spcPct val="100000"/>
              </a:lnSpc>
              <a:spcBef>
                <a:spcPts val="300"/>
              </a:spcBef>
              <a:spcAft>
                <a:spcPts val="600"/>
              </a:spcAft>
              <a:buClr>
                <a:srgbClr val="0000FF"/>
              </a:buClr>
              <a:buSzPct val="70000"/>
              <a:buFont typeface="Wingdings" panose="05000000000000000000" pitchFamily="2" charset="2"/>
              <a:buChar char="l"/>
              <a:defRPr/>
            </a:pPr>
            <a:r>
              <a:rPr kumimoji="0" lang="zh-CN" altLang="en-US" sz="2000" b="0" i="0" u="none" strike="noStrike" kern="0" cap="none" spc="0" normalizeH="0" baseline="0" noProof="0" dirty="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碳</a:t>
            </a:r>
            <a:r>
              <a:rPr kumimoji="0" lang="zh-CN" altLang="en-US"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纳米材料，如</a:t>
            </a:r>
            <a:r>
              <a:rPr kumimoji="0" lang="en-US" altLang="zh-CN"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CNT</a:t>
            </a:r>
            <a:r>
              <a:rPr kumimoji="0" lang="zh-CN" altLang="en-US"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、石墨烯等</a:t>
            </a:r>
            <a:endParaRPr kumimoji="0" lang="en-US" altLang="zh-CN"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base" latinLnBrk="0" hangingPunct="1">
              <a:lnSpc>
                <a:spcPct val="100000"/>
              </a:lnSpc>
              <a:spcBef>
                <a:spcPts val="300"/>
              </a:spcBef>
              <a:spcAft>
                <a:spcPts val="600"/>
              </a:spcAft>
              <a:buClr>
                <a:srgbClr val="0000FF"/>
              </a:buClr>
              <a:buSzPct val="70000"/>
              <a:buFont typeface="Wingdings" panose="05000000000000000000" pitchFamily="2" charset="2"/>
              <a:buChar char="l"/>
              <a:defRPr/>
            </a:pPr>
            <a:r>
              <a:rPr kumimoji="0" lang="zh-CN" altLang="en-US"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有机框架材料，如</a:t>
            </a:r>
            <a:r>
              <a:rPr kumimoji="0" lang="en-US" altLang="zh-CN"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MOFs</a:t>
            </a:r>
            <a:r>
              <a:rPr kumimoji="0" lang="zh-CN" altLang="en-US"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COFs</a:t>
            </a:r>
            <a:r>
              <a:rPr kumimoji="0" lang="zh-CN" altLang="en-US" sz="2000" b="0" i="0" u="none" strike="noStrike" kern="0" cap="none" spc="0" normalizeH="0" baseline="0" noProof="0" dirty="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等</a:t>
            </a:r>
            <a:endParaRPr kumimoji="0" lang="en-US" altLang="zh-CN"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just" defTabSz="914400" rtl="0" eaLnBrk="1" fontAlgn="base" latinLnBrk="0" hangingPunct="1">
              <a:lnSpc>
                <a:spcPct val="100000"/>
              </a:lnSpc>
              <a:spcBef>
                <a:spcPts val="300"/>
              </a:spcBef>
              <a:spcAft>
                <a:spcPts val="600"/>
              </a:spcAft>
              <a:buClr>
                <a:srgbClr val="0000FF"/>
              </a:buClr>
              <a:buSzPct val="70000"/>
              <a:buFont typeface="Wingdings" panose="05000000000000000000" pitchFamily="2" charset="2"/>
              <a:buChar char="l"/>
              <a:defRPr/>
            </a:pPr>
            <a:r>
              <a:rPr kumimoji="0" lang="en-US" altLang="zh-CN"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000" b="0" i="0" u="none" strike="noStrike" kern="0" cap="none" spc="0" normalizeH="0" baseline="0" noProof="0" dirty="0" smtClean="0">
                <a:ln>
                  <a:noFill/>
                </a:ln>
                <a:solidFill>
                  <a:srgbClr val="333333"/>
                </a:solidFill>
                <a:effectLst/>
                <a:uLnTx/>
                <a:uFillTx/>
                <a:latin typeface="微软雅黑" panose="020B0503020204020204" charset="-122"/>
                <a:ea typeface="微软雅黑" panose="020B0503020204020204" charset="-122"/>
                <a:cs typeface="微软雅黑" panose="020B0503020204020204" charset="-122"/>
              </a:rPr>
              <a:t>    </a:t>
            </a:r>
            <a:r>
              <a:rPr kumimoji="0" lang="zh-CN" altLang="en-US" sz="2000" b="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endParaRPr kumimoji="0" lang="zh-CN" altLang="en-US" sz="2000" b="0" i="0" u="none" strike="noStrike" kern="0" cap="none" spc="0" normalizeH="0" baseline="0" noProof="0" dirty="0">
              <a:ln>
                <a:noFill/>
              </a:ln>
              <a:solidFill>
                <a:srgbClr val="0000FF"/>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2293" name="矩形 5"/>
          <p:cNvSpPr/>
          <p:nvPr/>
        </p:nvSpPr>
        <p:spPr>
          <a:xfrm>
            <a:off x="1259523" y="1484313"/>
            <a:ext cx="2052637" cy="520700"/>
          </a:xfrm>
          <a:prstGeom prst="rect">
            <a:avLst/>
          </a:prstGeom>
          <a:solidFill>
            <a:srgbClr val="00B0F0"/>
          </a:solidFill>
          <a:ln w="9525">
            <a:noFill/>
          </a:ln>
        </p:spPr>
        <p:txBody>
          <a:bodyPr anchor="ctr" anchorCtr="0"/>
          <a:p>
            <a:pPr eaLnBrk="1" hangingPunct="1"/>
            <a:r>
              <a:rPr lang="zh-CN" altLang="en-US" sz="2400" dirty="0">
                <a:latin typeface="微软雅黑" panose="020B0503020204020204" charset="-122"/>
                <a:ea typeface="微软雅黑" panose="020B0503020204020204" charset="-122"/>
              </a:rPr>
              <a:t>新的分离方法</a:t>
            </a:r>
            <a:endParaRPr lang="zh-CN" altLang="en-US" sz="2400" dirty="0">
              <a:latin typeface="微软雅黑" panose="020B0503020204020204" charset="-122"/>
              <a:ea typeface="微软雅黑" panose="020B0503020204020204" charset="-122"/>
            </a:endParaRPr>
          </a:p>
        </p:txBody>
      </p:sp>
      <p:sp>
        <p:nvSpPr>
          <p:cNvPr id="12294" name="矩形 6"/>
          <p:cNvSpPr/>
          <p:nvPr/>
        </p:nvSpPr>
        <p:spPr>
          <a:xfrm>
            <a:off x="5112385" y="1484313"/>
            <a:ext cx="2087563" cy="520700"/>
          </a:xfrm>
          <a:prstGeom prst="rect">
            <a:avLst/>
          </a:prstGeom>
          <a:solidFill>
            <a:srgbClr val="00B0F0"/>
          </a:solidFill>
          <a:ln w="9525">
            <a:noFill/>
          </a:ln>
        </p:spPr>
        <p:txBody>
          <a:bodyPr anchor="ctr" anchorCtr="0"/>
          <a:p>
            <a:pPr eaLnBrk="1" hangingPunct="1"/>
            <a:r>
              <a:rPr lang="zh-CN" altLang="en-US" sz="2400" dirty="0">
                <a:latin typeface="微软雅黑" panose="020B0503020204020204" charset="-122"/>
                <a:ea typeface="微软雅黑" panose="020B0503020204020204" charset="-122"/>
              </a:rPr>
              <a:t>新的分离材料</a:t>
            </a:r>
            <a:endParaRPr lang="zh-CN" altLang="en-US" sz="2400" dirty="0">
              <a:latin typeface="微软雅黑" panose="020B0503020204020204" charset="-122"/>
              <a:ea typeface="微软雅黑" panose="020B0503020204020204" charset="-122"/>
            </a:endParaRPr>
          </a:p>
        </p:txBody>
      </p:sp>
      <p:sp>
        <p:nvSpPr>
          <p:cNvPr id="3075" name="Text Box 4"/>
          <p:cNvSpPr txBox="1"/>
          <p:nvPr>
            <p:custDataLst>
              <p:tags r:id="rId1"/>
            </p:custDataLst>
          </p:nvPr>
        </p:nvSpPr>
        <p:spPr>
          <a:xfrm>
            <a:off x="5220335" y="5157470"/>
            <a:ext cx="3594100" cy="709295"/>
          </a:xfrm>
          <a:prstGeom prst="rect">
            <a:avLst/>
          </a:prstGeom>
          <a:noFill/>
          <a:ln w="9525">
            <a:noFill/>
          </a:ln>
        </p:spPr>
        <p:txBody>
          <a:bodyPr wrap="square">
            <a:noAutofit/>
          </a:bodyPr>
          <a:p>
            <a:pPr marL="274955" indent="-274955" algn="ctr">
              <a:lnSpc>
                <a:spcPct val="150000"/>
              </a:lnSpc>
              <a:spcAft>
                <a:spcPct val="50000"/>
              </a:spcAft>
              <a:buClr>
                <a:srgbClr val="0066FF"/>
              </a:buClr>
              <a:buSzPct val="80000"/>
              <a:buNone/>
            </a:pPr>
            <a:r>
              <a:rPr lang="zh-CN" altLang="en-US" sz="2400" b="1" dirty="0">
                <a:latin typeface="Times New Roman" panose="02020603050405020304" pitchFamily="18" charset="0"/>
                <a:ea typeface="楷体" panose="02010609060101010101" pitchFamily="49" charset="-122"/>
              </a:rPr>
              <a:t>“超分子化学之父”</a:t>
            </a:r>
            <a:endParaRPr lang="zh-CN" altLang="en-US" sz="2400" b="1" dirty="0">
              <a:latin typeface="Times New Roman" panose="02020603050405020304" pitchFamily="18" charset="0"/>
              <a:ea typeface="楷体" panose="02010609060101010101" pitchFamily="49" charset="-122"/>
            </a:endParaRPr>
          </a:p>
          <a:p>
            <a:pPr marL="274955" indent="-274955" algn="ctr">
              <a:lnSpc>
                <a:spcPct val="150000"/>
              </a:lnSpc>
              <a:spcAft>
                <a:spcPct val="50000"/>
              </a:spcAft>
              <a:buClr>
                <a:srgbClr val="0066FF"/>
              </a:buClr>
              <a:buSzPct val="80000"/>
              <a:buNone/>
            </a:pPr>
            <a:r>
              <a:rPr lang="zh-CN" altLang="en-US" sz="2400" b="1" dirty="0">
                <a:latin typeface="Times New Roman" panose="02020603050405020304" pitchFamily="18" charset="0"/>
                <a:ea typeface="楷体" panose="02010609060101010101" pitchFamily="49" charset="-122"/>
                <a:sym typeface="Symbol" panose="05050102010706020507" pitchFamily="18" charset="2"/>
              </a:rPr>
              <a:t> </a:t>
            </a:r>
            <a:r>
              <a:rPr lang="en-US" altLang="zh-CN" sz="2400" b="1" dirty="0">
                <a:latin typeface="Times New Roman" panose="02020603050405020304" pitchFamily="18" charset="0"/>
                <a:ea typeface="楷体" panose="02010609060101010101" pitchFamily="49" charset="-122"/>
              </a:rPr>
              <a:t>Jean Marie Lehn</a:t>
            </a:r>
            <a:endParaRPr lang="zh-CN" altLang="en-US" sz="2400" b="1" dirty="0">
              <a:solidFill>
                <a:srgbClr val="0066FF"/>
              </a:solidFill>
              <a:latin typeface="Times New Roman" panose="02020603050405020304" pitchFamily="18" charset="0"/>
              <a:ea typeface="楷体" panose="02010609060101010101" pitchFamily="49" charset="-122"/>
            </a:endParaRPr>
          </a:p>
        </p:txBody>
      </p:sp>
      <p:pic>
        <p:nvPicPr>
          <p:cNvPr id="3076" name="Picture 5"/>
          <p:cNvPicPr>
            <a:picLocks noChangeAspect="1"/>
          </p:cNvPicPr>
          <p:nvPr>
            <p:custDataLst>
              <p:tags r:id="rId2"/>
            </p:custDataLst>
          </p:nvPr>
        </p:nvPicPr>
        <p:blipFill>
          <a:blip r:embed="rId3"/>
          <a:stretch>
            <a:fillRect/>
          </a:stretch>
        </p:blipFill>
        <p:spPr>
          <a:xfrm>
            <a:off x="3131820" y="5229225"/>
            <a:ext cx="2179320" cy="1384300"/>
          </a:xfrm>
          <a:prstGeom prst="rect">
            <a:avLst/>
          </a:prstGeom>
          <a:noFill/>
          <a:ln w="9525">
            <a:noFill/>
          </a:ln>
        </p:spPr>
      </p:pic>
    </p:spTree>
  </p:cSld>
  <p:clrMapOvr>
    <a:masterClrMapping/>
  </p:clrMapOvr>
  <p:transition>
    <p:cover dir="l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8" name="图片 3"/>
          <p:cNvPicPr>
            <a:picLocks noChangeAspect="1"/>
          </p:cNvPicPr>
          <p:nvPr/>
        </p:nvPicPr>
        <p:blipFill>
          <a:blip r:embed="rId1"/>
          <a:stretch>
            <a:fillRect/>
          </a:stretch>
        </p:blipFill>
        <p:spPr>
          <a:xfrm>
            <a:off x="767715" y="3356928"/>
            <a:ext cx="3022600" cy="2171700"/>
          </a:xfrm>
          <a:prstGeom prst="rect">
            <a:avLst/>
          </a:prstGeom>
          <a:noFill/>
          <a:ln w="9525">
            <a:noFill/>
          </a:ln>
        </p:spPr>
      </p:pic>
      <p:pic>
        <p:nvPicPr>
          <p:cNvPr id="14339" name="图片 4"/>
          <p:cNvPicPr>
            <a:picLocks noChangeAspect="1"/>
          </p:cNvPicPr>
          <p:nvPr/>
        </p:nvPicPr>
        <p:blipFill>
          <a:blip r:embed="rId2"/>
          <a:stretch>
            <a:fillRect/>
          </a:stretch>
        </p:blipFill>
        <p:spPr>
          <a:xfrm>
            <a:off x="4500245" y="2924810"/>
            <a:ext cx="3090545" cy="2772410"/>
          </a:xfrm>
          <a:prstGeom prst="rect">
            <a:avLst/>
          </a:prstGeom>
          <a:noFill/>
          <a:ln w="9525">
            <a:noFill/>
          </a:ln>
        </p:spPr>
      </p:pic>
      <p:sp>
        <p:nvSpPr>
          <p:cNvPr id="14340" name="矩形 5"/>
          <p:cNvSpPr/>
          <p:nvPr/>
        </p:nvSpPr>
        <p:spPr>
          <a:xfrm>
            <a:off x="323533" y="2053590"/>
            <a:ext cx="8495665" cy="491490"/>
          </a:xfrm>
          <a:prstGeom prst="rect">
            <a:avLst/>
          </a:prstGeom>
          <a:noFill/>
          <a:ln w="9525">
            <a:noFill/>
          </a:ln>
        </p:spPr>
        <p:txBody>
          <a:bodyPr wrap="none">
            <a:spAutoFit/>
          </a:bodyPr>
          <a:p>
            <a:pPr>
              <a:buNone/>
            </a:pPr>
            <a:r>
              <a:rPr lang="zh-CN" altLang="en-US" sz="2600" dirty="0">
                <a:solidFill>
                  <a:srgbClr val="FF0000"/>
                </a:solidFill>
                <a:latin typeface="微软雅黑" panose="020B0503020204020204" charset="-122"/>
                <a:ea typeface="微软雅黑" panose="020B0503020204020204" charset="-122"/>
                <a:cs typeface="微软雅黑" panose="020B0503020204020204" charset="-122"/>
              </a:rPr>
              <a:t>例</a:t>
            </a:r>
            <a:r>
              <a:rPr lang="en-US" altLang="zh-CN" sz="2600" dirty="0">
                <a:solidFill>
                  <a:srgbClr val="FF0000"/>
                </a:solidFill>
                <a:latin typeface="微软雅黑" panose="020B0503020204020204" charset="-122"/>
                <a:ea typeface="微软雅黑" panose="020B0503020204020204" charset="-122"/>
                <a:cs typeface="微软雅黑" panose="020B0503020204020204" charset="-122"/>
              </a:rPr>
              <a:t>1</a:t>
            </a:r>
            <a:r>
              <a:rPr lang="zh-CN" altLang="en-US" sz="2600" dirty="0">
                <a:solidFill>
                  <a:srgbClr val="FF0000"/>
                </a:solidFill>
                <a:latin typeface="微软雅黑" panose="020B0503020204020204" charset="-122"/>
                <a:ea typeface="微软雅黑" panose="020B0503020204020204" charset="-122"/>
                <a:cs typeface="微软雅黑" panose="020B0503020204020204" charset="-122"/>
              </a:rPr>
              <a:t>：碳纳米管（</a:t>
            </a:r>
            <a:r>
              <a:rPr lang="en-US" altLang="zh-CN" sz="2600" dirty="0">
                <a:solidFill>
                  <a:srgbClr val="FF0000"/>
                </a:solidFill>
                <a:latin typeface="微软雅黑" panose="020B0503020204020204" charset="-122"/>
                <a:ea typeface="微软雅黑" panose="020B0503020204020204" charset="-122"/>
                <a:cs typeface="微软雅黑" panose="020B0503020204020204" charset="-122"/>
              </a:rPr>
              <a:t>CNTs</a:t>
            </a:r>
            <a:r>
              <a:rPr lang="zh-CN" altLang="en-US" sz="2600" dirty="0">
                <a:solidFill>
                  <a:srgbClr val="FF0000"/>
                </a:solidFill>
                <a:latin typeface="微软雅黑" panose="020B0503020204020204" charset="-122"/>
                <a:ea typeface="微软雅黑" panose="020B0503020204020204" charset="-122"/>
                <a:cs typeface="微软雅黑" panose="020B0503020204020204" charset="-122"/>
              </a:rPr>
              <a:t>）、石墨烯等碳</a:t>
            </a:r>
            <a:r>
              <a:rPr lang="zh-CN" altLang="zh-CN" sz="2600" dirty="0">
                <a:solidFill>
                  <a:srgbClr val="FF0000"/>
                </a:solidFill>
                <a:latin typeface="微软雅黑" panose="020B0503020204020204" charset="-122"/>
                <a:ea typeface="微软雅黑" panose="020B0503020204020204" charset="-122"/>
                <a:cs typeface="微软雅黑" panose="020B0503020204020204" charset="-122"/>
              </a:rPr>
              <a:t>材料的发展和应用</a:t>
            </a:r>
            <a:endParaRPr lang="zh-CN" altLang="zh-CN" sz="260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4341" name="矩形 6"/>
          <p:cNvSpPr/>
          <p:nvPr/>
        </p:nvSpPr>
        <p:spPr>
          <a:xfrm>
            <a:off x="3270250" y="6340475"/>
            <a:ext cx="4968875" cy="307975"/>
          </a:xfrm>
          <a:prstGeom prst="rect">
            <a:avLst/>
          </a:prstGeom>
          <a:noFill/>
          <a:ln w="9525">
            <a:noFill/>
          </a:ln>
        </p:spPr>
        <p:txBody>
          <a:bodyPr>
            <a:spAutoFit/>
          </a:bodyPr>
          <a:p>
            <a:pPr>
              <a:buNone/>
            </a:pPr>
            <a:r>
              <a:rPr lang="en-US" altLang="zh-CN" sz="1400" b="0" i="1" dirty="0">
                <a:solidFill>
                  <a:srgbClr val="0000FF"/>
                </a:solidFill>
                <a:latin typeface="Arial" panose="020B0604020202020204" pitchFamily="34" charset="0"/>
                <a:ea typeface="Arial Unicode MS" panose="020B0604020202020204" charset="-122"/>
              </a:rPr>
              <a:t>Separation and Purification Technology </a:t>
            </a:r>
            <a:r>
              <a:rPr lang="en-US" altLang="zh-CN" sz="1400" i="1" dirty="0">
                <a:solidFill>
                  <a:srgbClr val="0000FF"/>
                </a:solidFill>
                <a:latin typeface="Arial" panose="020B0604020202020204" pitchFamily="34" charset="0"/>
                <a:ea typeface="Arial Unicode MS" panose="020B0604020202020204" charset="-122"/>
              </a:rPr>
              <a:t>2016</a:t>
            </a:r>
            <a:r>
              <a:rPr lang="en-US" altLang="zh-CN" sz="1400" b="0" i="1" dirty="0">
                <a:solidFill>
                  <a:srgbClr val="0000FF"/>
                </a:solidFill>
                <a:latin typeface="Arial" panose="020B0604020202020204" pitchFamily="34" charset="0"/>
                <a:ea typeface="Arial Unicode MS" panose="020B0604020202020204" charset="-122"/>
              </a:rPr>
              <a:t>, 157, 141-16</a:t>
            </a:r>
            <a:endParaRPr lang="en-US" altLang="zh-CN" sz="1400" b="0" i="1" dirty="0">
              <a:solidFill>
                <a:srgbClr val="0000FF"/>
              </a:solidFill>
              <a:latin typeface="Arial" panose="020B0604020202020204" pitchFamily="34" charset="0"/>
              <a:ea typeface="Arial Unicode MS" panose="020B0604020202020204" charset="-122"/>
            </a:endParaRPr>
          </a:p>
        </p:txBody>
      </p:sp>
      <p:sp>
        <p:nvSpPr>
          <p:cNvPr id="13314" name="矩形 4"/>
          <p:cNvSpPr/>
          <p:nvPr/>
        </p:nvSpPr>
        <p:spPr>
          <a:xfrm>
            <a:off x="395288" y="1142683"/>
            <a:ext cx="6913562" cy="629920"/>
          </a:xfrm>
          <a:prstGeom prst="rect">
            <a:avLst/>
          </a:prstGeom>
          <a:noFill/>
          <a:ln w="9525">
            <a:noFill/>
          </a:ln>
        </p:spPr>
        <p:txBody>
          <a:bodyPr>
            <a:spAutoFit/>
          </a:bodyPr>
          <a:p>
            <a:pPr algn="just" eaLnBrk="1" hangingPunct="1">
              <a:lnSpc>
                <a:spcPct val="125000"/>
              </a:lnSpc>
              <a:spcAft>
                <a:spcPts val="600"/>
              </a:spcAft>
              <a:buFont typeface="Wingdings" panose="05000000000000000000" pitchFamily="2" charset="2"/>
            </a:pPr>
            <a:r>
              <a:rPr lang="zh-CN" altLang="en-US" sz="2800" dirty="0">
                <a:solidFill>
                  <a:srgbClr val="FF0000"/>
                </a:solidFill>
                <a:latin typeface="微软雅黑" panose="020B0503020204020204" charset="-122"/>
                <a:ea typeface="微软雅黑" panose="020B0503020204020204" charset="-122"/>
              </a:rPr>
              <a:t>应用于分离科学的新材料的发展</a:t>
            </a:r>
            <a:endParaRPr lang="zh-CN" altLang="en-US" sz="2800" dirty="0">
              <a:solidFill>
                <a:srgbClr val="FF0000"/>
              </a:solidFill>
              <a:latin typeface="微软雅黑" panose="020B0503020204020204" charset="-122"/>
              <a:ea typeface="微软雅黑" panose="020B0503020204020204" charset="-122"/>
            </a:endParaRPr>
          </a:p>
        </p:txBody>
      </p:sp>
    </p:spTree>
  </p:cSld>
  <p:clrMapOvr>
    <a:masterClrMapping/>
  </p:clrMapOvr>
  <p:transition>
    <p:cover dir="l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2" name="图片 2"/>
          <p:cNvPicPr>
            <a:picLocks noChangeAspect="1"/>
          </p:cNvPicPr>
          <p:nvPr/>
        </p:nvPicPr>
        <p:blipFill>
          <a:blip r:embed="rId1"/>
          <a:stretch>
            <a:fillRect/>
          </a:stretch>
        </p:blipFill>
        <p:spPr>
          <a:xfrm>
            <a:off x="4284663" y="115888"/>
            <a:ext cx="4694237" cy="6327775"/>
          </a:xfrm>
          <a:prstGeom prst="rect">
            <a:avLst/>
          </a:prstGeom>
          <a:noFill/>
          <a:ln w="9525">
            <a:noFill/>
          </a:ln>
        </p:spPr>
      </p:pic>
      <p:pic>
        <p:nvPicPr>
          <p:cNvPr id="15363" name="图片 3"/>
          <p:cNvPicPr>
            <a:picLocks noChangeAspect="1"/>
          </p:cNvPicPr>
          <p:nvPr/>
        </p:nvPicPr>
        <p:blipFill>
          <a:blip r:embed="rId2"/>
          <a:stretch>
            <a:fillRect/>
          </a:stretch>
        </p:blipFill>
        <p:spPr>
          <a:xfrm>
            <a:off x="130175" y="119063"/>
            <a:ext cx="4154488" cy="3308350"/>
          </a:xfrm>
          <a:prstGeom prst="rect">
            <a:avLst/>
          </a:prstGeom>
          <a:noFill/>
          <a:ln w="9525">
            <a:noFill/>
          </a:ln>
        </p:spPr>
      </p:pic>
      <p:sp>
        <p:nvSpPr>
          <p:cNvPr id="15364" name="矩形 4"/>
          <p:cNvSpPr/>
          <p:nvPr/>
        </p:nvSpPr>
        <p:spPr>
          <a:xfrm>
            <a:off x="169863" y="3860800"/>
            <a:ext cx="3816350" cy="830263"/>
          </a:xfrm>
          <a:prstGeom prst="rect">
            <a:avLst/>
          </a:prstGeom>
          <a:solidFill>
            <a:srgbClr val="FFFF99"/>
          </a:solidFill>
          <a:ln w="9525">
            <a:noFill/>
          </a:ln>
        </p:spPr>
        <p:txBody>
          <a:bodyPr>
            <a:spAutoFit/>
          </a:bodyPr>
          <a:p>
            <a:pPr algn="just"/>
            <a:r>
              <a:rPr lang="en-US" altLang="zh-CN" sz="1600" b="0" dirty="0">
                <a:solidFill>
                  <a:srgbClr val="505050"/>
                </a:solidFill>
                <a:latin typeface="Arial" panose="020B0604020202020204" pitchFamily="34" charset="0"/>
              </a:rPr>
              <a:t>Graphene and carbon nanotubes as solid phase extraction sorbents for the speciation of chromium</a:t>
            </a:r>
            <a:endParaRPr lang="en-US" altLang="zh-CN" sz="1600" b="0" dirty="0">
              <a:solidFill>
                <a:srgbClr val="505050"/>
              </a:solidFill>
              <a:latin typeface="Arial" panose="020B0604020202020204" pitchFamily="34" charset="0"/>
            </a:endParaRPr>
          </a:p>
        </p:txBody>
      </p:sp>
      <p:sp>
        <p:nvSpPr>
          <p:cNvPr id="15365" name="矩形 5"/>
          <p:cNvSpPr/>
          <p:nvPr/>
        </p:nvSpPr>
        <p:spPr>
          <a:xfrm>
            <a:off x="169863" y="5110163"/>
            <a:ext cx="3432175" cy="307975"/>
          </a:xfrm>
          <a:prstGeom prst="rect">
            <a:avLst/>
          </a:prstGeom>
          <a:noFill/>
          <a:ln w="9525">
            <a:noFill/>
          </a:ln>
        </p:spPr>
        <p:txBody>
          <a:bodyPr>
            <a:spAutoFit/>
          </a:bodyPr>
          <a:p>
            <a:pPr>
              <a:buNone/>
            </a:pPr>
            <a:r>
              <a:rPr lang="en-US" altLang="zh-CN" sz="1400" b="0" i="1" dirty="0">
                <a:solidFill>
                  <a:srgbClr val="0000FF"/>
                </a:solidFill>
                <a:latin typeface="Arial" panose="020B0604020202020204" pitchFamily="34" charset="0"/>
                <a:ea typeface="Arial Unicode MS" panose="020B0604020202020204" charset="-122"/>
              </a:rPr>
              <a:t>Analytica Chimica Acta </a:t>
            </a:r>
            <a:r>
              <a:rPr lang="en-US" altLang="zh-CN" sz="1400" i="1" dirty="0">
                <a:solidFill>
                  <a:srgbClr val="0000FF"/>
                </a:solidFill>
                <a:latin typeface="Arial" panose="020B0604020202020204" pitchFamily="34" charset="0"/>
                <a:ea typeface="Arial Unicode MS" panose="020B0604020202020204" charset="-122"/>
              </a:rPr>
              <a:t>2018</a:t>
            </a:r>
            <a:r>
              <a:rPr lang="en-US" altLang="zh-CN" sz="1400" b="0" i="1" dirty="0">
                <a:solidFill>
                  <a:srgbClr val="0000FF"/>
                </a:solidFill>
                <a:latin typeface="Arial" panose="020B0604020202020204" pitchFamily="34" charset="0"/>
                <a:ea typeface="Arial Unicode MS" panose="020B0604020202020204" charset="-122"/>
              </a:rPr>
              <a:t>, 1002, 1-17</a:t>
            </a:r>
            <a:endParaRPr lang="zh-CN" altLang="en-US" sz="1400" b="0" i="1" dirty="0">
              <a:solidFill>
                <a:srgbClr val="0000FF"/>
              </a:solidFill>
              <a:latin typeface="Arial" panose="020B0604020202020204" pitchFamily="34" charset="0"/>
              <a:ea typeface="Arial Unicode MS" panose="020B0604020202020204" charset="-122"/>
            </a:endParaRPr>
          </a:p>
        </p:txBody>
      </p:sp>
    </p:spTree>
  </p:cSld>
  <p:clrMapOvr>
    <a:masterClrMapping/>
  </p:clrMapOvr>
  <p:transition>
    <p:cover dir="l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87450" y="188595"/>
            <a:ext cx="7002145" cy="930275"/>
          </a:xfrm>
        </p:spPr>
        <p:txBody>
          <a:bodyPr/>
          <a:p>
            <a:r>
              <a:rPr lang="zh-CN" altLang="en-US" b="1">
                <a:solidFill>
                  <a:schemeClr val="tx1"/>
                </a:solidFill>
              </a:rPr>
              <a:t>分离的重要性</a:t>
            </a:r>
            <a:endParaRPr lang="zh-CN" altLang="en-US" b="1">
              <a:solidFill>
                <a:schemeClr val="tx1"/>
              </a:solidFill>
            </a:endParaRPr>
          </a:p>
        </p:txBody>
      </p:sp>
      <p:pic>
        <p:nvPicPr>
          <p:cNvPr id="101" name="图片 100"/>
          <p:cNvPicPr/>
          <p:nvPr>
            <p:custDataLst>
              <p:tags r:id="rId1"/>
            </p:custDataLst>
          </p:nvPr>
        </p:nvPicPr>
        <p:blipFill>
          <a:blip r:embed="rId2"/>
          <a:stretch>
            <a:fillRect/>
          </a:stretch>
        </p:blipFill>
        <p:spPr>
          <a:xfrm>
            <a:off x="988695" y="4774565"/>
            <a:ext cx="1998345" cy="1668780"/>
          </a:xfrm>
          <a:prstGeom prst="rect">
            <a:avLst/>
          </a:prstGeom>
          <a:noFill/>
          <a:ln w="9525">
            <a:solidFill>
              <a:srgbClr val="0070C0"/>
            </a:solidFill>
          </a:ln>
        </p:spPr>
      </p:pic>
      <p:pic>
        <p:nvPicPr>
          <p:cNvPr id="4" name="图片 3"/>
          <p:cNvPicPr>
            <a:picLocks noChangeAspect="1"/>
          </p:cNvPicPr>
          <p:nvPr>
            <p:custDataLst>
              <p:tags r:id="rId3"/>
            </p:custDataLst>
          </p:nvPr>
        </p:nvPicPr>
        <p:blipFill>
          <a:blip r:embed="rId4"/>
          <a:stretch>
            <a:fillRect/>
          </a:stretch>
        </p:blipFill>
        <p:spPr>
          <a:xfrm>
            <a:off x="3220720" y="2852420"/>
            <a:ext cx="2087880" cy="1694180"/>
          </a:xfrm>
          <a:prstGeom prst="rect">
            <a:avLst/>
          </a:prstGeom>
          <a:ln>
            <a:solidFill>
              <a:srgbClr val="0070C0"/>
            </a:solidFill>
          </a:ln>
        </p:spPr>
      </p:pic>
      <p:pic>
        <p:nvPicPr>
          <p:cNvPr id="103" name="图片 102"/>
          <p:cNvPicPr/>
          <p:nvPr/>
        </p:nvPicPr>
        <p:blipFill>
          <a:blip r:embed="rId5"/>
          <a:stretch>
            <a:fillRect/>
          </a:stretch>
        </p:blipFill>
        <p:spPr>
          <a:xfrm>
            <a:off x="3220720" y="4796790"/>
            <a:ext cx="2079625" cy="1651000"/>
          </a:xfrm>
          <a:prstGeom prst="rect">
            <a:avLst/>
          </a:prstGeom>
          <a:noFill/>
          <a:ln w="9525">
            <a:solidFill>
              <a:srgbClr val="0070C0"/>
            </a:solidFill>
          </a:ln>
        </p:spPr>
      </p:pic>
      <p:pic>
        <p:nvPicPr>
          <p:cNvPr id="104" name="图片 103"/>
          <p:cNvPicPr/>
          <p:nvPr/>
        </p:nvPicPr>
        <p:blipFill>
          <a:blip r:embed="rId6"/>
          <a:stretch>
            <a:fillRect/>
          </a:stretch>
        </p:blipFill>
        <p:spPr>
          <a:xfrm>
            <a:off x="988695" y="2852420"/>
            <a:ext cx="2026285" cy="1668780"/>
          </a:xfrm>
          <a:prstGeom prst="rect">
            <a:avLst/>
          </a:prstGeom>
          <a:noFill/>
          <a:ln w="9525">
            <a:solidFill>
              <a:srgbClr val="0070C0"/>
            </a:solidFill>
          </a:ln>
        </p:spPr>
      </p:pic>
      <p:pic>
        <p:nvPicPr>
          <p:cNvPr id="105" name="图片 104"/>
          <p:cNvPicPr/>
          <p:nvPr/>
        </p:nvPicPr>
        <p:blipFill>
          <a:blip r:embed="rId7"/>
          <a:stretch>
            <a:fillRect/>
          </a:stretch>
        </p:blipFill>
        <p:spPr>
          <a:xfrm>
            <a:off x="5514340" y="2852420"/>
            <a:ext cx="1998980" cy="1668780"/>
          </a:xfrm>
          <a:prstGeom prst="rect">
            <a:avLst/>
          </a:prstGeom>
          <a:noFill/>
          <a:ln w="9525">
            <a:solidFill>
              <a:srgbClr val="0070C0"/>
            </a:solidFill>
          </a:ln>
        </p:spPr>
      </p:pic>
      <p:pic>
        <p:nvPicPr>
          <p:cNvPr id="106" name="图片 105"/>
          <p:cNvPicPr/>
          <p:nvPr/>
        </p:nvPicPr>
        <p:blipFill>
          <a:blip r:embed="rId8"/>
          <a:stretch>
            <a:fillRect/>
          </a:stretch>
        </p:blipFill>
        <p:spPr>
          <a:xfrm>
            <a:off x="5507990" y="4796790"/>
            <a:ext cx="1999615" cy="1662430"/>
          </a:xfrm>
          <a:prstGeom prst="rect">
            <a:avLst/>
          </a:prstGeom>
          <a:noFill/>
          <a:ln w="9525">
            <a:solidFill>
              <a:srgbClr val="0070C0"/>
            </a:solidFill>
          </a:ln>
        </p:spPr>
      </p:pic>
      <p:sp>
        <p:nvSpPr>
          <p:cNvPr id="7169" name="Rectangle 7" descr="7b0a202020202262756c6c6574223a20227b5c2263617465676f727949645c223a31303030352c5c2274656d706c61746549645c223a32303233313533367d220a7d0a"/>
          <p:cNvSpPr/>
          <p:nvPr>
            <p:custDataLst>
              <p:tags r:id="rId9"/>
            </p:custDataLst>
          </p:nvPr>
        </p:nvSpPr>
        <p:spPr>
          <a:xfrm>
            <a:off x="251460" y="1196975"/>
            <a:ext cx="7546975" cy="1476375"/>
          </a:xfrm>
          <a:prstGeom prst="rect">
            <a:avLst/>
          </a:prstGeom>
          <a:noFill/>
          <a:ln w="12700">
            <a:noFill/>
          </a:ln>
        </p:spPr>
        <p:txBody>
          <a:bodyPr wrap="square" anchor="t">
            <a:spAutoFit/>
          </a:bodyPr>
          <a:p>
            <a:pPr marL="457200" indent="-457200">
              <a:lnSpc>
                <a:spcPct val="150000"/>
              </a:lnSpc>
              <a:buSzTx/>
              <a:buFont typeface="Arial" panose="020B0604020202020204" pitchFamily="34" charset="0"/>
              <a:buBlip>
                <a:blip r:embed="rId10"/>
              </a:buBlip>
            </a:pPr>
            <a:r>
              <a:rPr lang="zh-CN" sz="2000">
                <a:solidFill>
                  <a:srgbClr val="000000"/>
                </a:solidFill>
                <a:latin typeface="微软雅黑" panose="020B0503020204020204" charset="-122"/>
                <a:ea typeface="微软雅黑" panose="020B0503020204020204" charset="-122"/>
                <a:sym typeface="+mn-ea"/>
              </a:rPr>
              <a:t>分离是利用混合物中各组分在物理性质或化学性质上的差异，通过适当的装置或方法，使各组分分配至不同的空间区域或者在不同的时间依次分配至同一空间区域的过程。</a:t>
            </a:r>
            <a:endParaRPr lang="en-US" altLang="zh-CN" sz="2000" dirty="0">
              <a:latin typeface="微软雅黑" panose="020B0503020204020204" charset="-122"/>
              <a:ea typeface="微软雅黑" panose="020B0503020204020204" charset="-122"/>
              <a:cs typeface="微软雅黑" panose="020B0503020204020204" charset="-122"/>
            </a:endParaRPr>
          </a:p>
        </p:txBody>
      </p:sp>
      <p:sp>
        <p:nvSpPr>
          <p:cNvPr id="5" name="灯片编号占位符 4"/>
          <p:cNvSpPr>
            <a:spLocks noGrp="1"/>
          </p:cNvSpPr>
          <p:nvPr>
            <p:ph type="sldNum" sz="quarter" idx="11"/>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transition>
    <p:cover dir="l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矩形 3"/>
          <p:cNvSpPr/>
          <p:nvPr/>
        </p:nvSpPr>
        <p:spPr>
          <a:xfrm>
            <a:off x="200025" y="1266825"/>
            <a:ext cx="5481320" cy="460375"/>
          </a:xfrm>
          <a:prstGeom prst="rect">
            <a:avLst/>
          </a:prstGeom>
          <a:noFill/>
          <a:ln w="9525">
            <a:noFill/>
          </a:ln>
        </p:spPr>
        <p:txBody>
          <a:bodyPr wrap="square">
            <a:spAutoFit/>
          </a:bodyPr>
          <a:p>
            <a:pPr>
              <a:buNone/>
            </a:pP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例</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2</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：金属</a:t>
            </a:r>
            <a:r>
              <a:rPr lang="zh-CN" altLang="zh-CN" sz="2400" dirty="0">
                <a:solidFill>
                  <a:srgbClr val="FF0000"/>
                </a:solidFill>
                <a:latin typeface="微软雅黑" panose="020B0503020204020204" charset="-122"/>
                <a:ea typeface="微软雅黑" panose="020B0503020204020204" charset="-122"/>
                <a:cs typeface="微软雅黑" panose="020B0503020204020204" charset="-122"/>
              </a:rPr>
              <a:t>有机骨架（</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MOFs</a:t>
            </a:r>
            <a:r>
              <a:rPr lang="zh-CN" altLang="zh-CN" sz="2400" dirty="0">
                <a:solidFill>
                  <a:srgbClr val="FF0000"/>
                </a:solidFill>
                <a:latin typeface="微软雅黑" panose="020B0503020204020204" charset="-122"/>
                <a:ea typeface="微软雅黑" panose="020B0503020204020204" charset="-122"/>
                <a:cs typeface="微软雅黑" panose="020B0503020204020204" charset="-122"/>
              </a:rPr>
              <a:t>）材料</a:t>
            </a:r>
            <a:endParaRPr lang="zh-CN" altLang="zh-CN" sz="2400" dirty="0">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16389" name="图片 7"/>
          <p:cNvPicPr>
            <a:picLocks noChangeAspect="1"/>
          </p:cNvPicPr>
          <p:nvPr/>
        </p:nvPicPr>
        <p:blipFill>
          <a:blip r:embed="rId1"/>
          <a:stretch>
            <a:fillRect/>
          </a:stretch>
        </p:blipFill>
        <p:spPr>
          <a:xfrm>
            <a:off x="395605" y="1772920"/>
            <a:ext cx="4152900" cy="1721485"/>
          </a:xfrm>
          <a:prstGeom prst="rect">
            <a:avLst/>
          </a:prstGeom>
          <a:noFill/>
          <a:ln w="9525">
            <a:noFill/>
          </a:ln>
        </p:spPr>
      </p:pic>
      <p:sp>
        <p:nvSpPr>
          <p:cNvPr id="16390" name="矩形 8"/>
          <p:cNvSpPr/>
          <p:nvPr/>
        </p:nvSpPr>
        <p:spPr>
          <a:xfrm>
            <a:off x="395288" y="3616008"/>
            <a:ext cx="3514725" cy="307975"/>
          </a:xfrm>
          <a:prstGeom prst="rect">
            <a:avLst/>
          </a:prstGeom>
          <a:noFill/>
          <a:ln w="9525">
            <a:noFill/>
          </a:ln>
        </p:spPr>
        <p:txBody>
          <a:bodyPr>
            <a:spAutoFit/>
          </a:bodyPr>
          <a:p>
            <a:pPr>
              <a:buNone/>
            </a:pPr>
            <a:r>
              <a:rPr lang="de-DE" altLang="zh-CN" sz="1400" b="0" i="1" dirty="0">
                <a:solidFill>
                  <a:srgbClr val="0000FF"/>
                </a:solidFill>
                <a:latin typeface="Arial" panose="020B0604020202020204" pitchFamily="34" charset="0"/>
                <a:ea typeface="Arial Unicode MS" panose="020B0604020202020204" charset="-122"/>
              </a:rPr>
              <a:t>J. Am. Chem. Soc. </a:t>
            </a:r>
            <a:r>
              <a:rPr lang="de-DE" altLang="zh-CN" sz="1400" i="1" dirty="0">
                <a:solidFill>
                  <a:srgbClr val="0000FF"/>
                </a:solidFill>
                <a:latin typeface="Arial" panose="020B0604020202020204" pitchFamily="34" charset="0"/>
                <a:ea typeface="Arial Unicode MS" panose="020B0604020202020204" charset="-122"/>
              </a:rPr>
              <a:t>2016</a:t>
            </a:r>
            <a:r>
              <a:rPr lang="de-DE" altLang="zh-CN" sz="1400" b="0" i="1" dirty="0">
                <a:solidFill>
                  <a:srgbClr val="0000FF"/>
                </a:solidFill>
                <a:latin typeface="Arial" panose="020B0604020202020204" pitchFamily="34" charset="0"/>
                <a:ea typeface="Arial Unicode MS" panose="020B0604020202020204" charset="-122"/>
              </a:rPr>
              <a:t>, 138, 2292−2301</a:t>
            </a:r>
            <a:endParaRPr lang="zh-CN" altLang="en-US" sz="1400" b="0" i="1" dirty="0">
              <a:solidFill>
                <a:srgbClr val="0000FF"/>
              </a:solidFill>
              <a:latin typeface="Arial" panose="020B0604020202020204" pitchFamily="34" charset="0"/>
              <a:ea typeface="Arial Unicode MS" panose="020B0604020202020204" charset="-122"/>
            </a:endParaRPr>
          </a:p>
        </p:txBody>
      </p:sp>
      <p:sp>
        <p:nvSpPr>
          <p:cNvPr id="17411" name="矩形 4"/>
          <p:cNvSpPr/>
          <p:nvPr/>
        </p:nvSpPr>
        <p:spPr>
          <a:xfrm>
            <a:off x="323850" y="3924300"/>
            <a:ext cx="4471670" cy="460375"/>
          </a:xfrm>
          <a:prstGeom prst="rect">
            <a:avLst/>
          </a:prstGeom>
          <a:noFill/>
          <a:ln w="9525">
            <a:noFill/>
          </a:ln>
        </p:spPr>
        <p:txBody>
          <a:bodyPr wrap="square">
            <a:spAutoFit/>
          </a:bodyPr>
          <a:p>
            <a:pPr>
              <a:buNone/>
            </a:pPr>
            <a:r>
              <a:rPr lang="zh-CN" altLang="zh-CN" sz="2400" dirty="0">
                <a:solidFill>
                  <a:srgbClr val="FF0000"/>
                </a:solidFill>
                <a:latin typeface="微软雅黑" panose="020B0503020204020204" charset="-122"/>
                <a:ea typeface="微软雅黑" panose="020B0503020204020204" charset="-122"/>
                <a:cs typeface="微软雅黑" panose="020B0503020204020204" charset="-122"/>
              </a:rPr>
              <a:t>例3：共价有机（COFs）</a:t>
            </a:r>
            <a:r>
              <a:rPr lang="zh-CN" altLang="zh-CN" sz="2400" dirty="0">
                <a:solidFill>
                  <a:srgbClr val="FF0000"/>
                </a:solidFill>
                <a:latin typeface="微软雅黑" panose="020B0503020204020204" charset="-122"/>
                <a:ea typeface="微软雅黑" panose="020B0503020204020204" charset="-122"/>
                <a:cs typeface="微软雅黑" panose="020B0503020204020204" charset="-122"/>
                <a:sym typeface="+mn-ea"/>
              </a:rPr>
              <a:t>材料</a:t>
            </a:r>
            <a:endParaRPr lang="zh-CN" altLang="zh-CN" sz="2400" dirty="0">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17410" name="图片 3"/>
          <p:cNvPicPr>
            <a:picLocks noChangeAspect="1"/>
          </p:cNvPicPr>
          <p:nvPr/>
        </p:nvPicPr>
        <p:blipFill>
          <a:blip r:embed="rId2"/>
          <a:stretch>
            <a:fillRect/>
          </a:stretch>
        </p:blipFill>
        <p:spPr>
          <a:xfrm>
            <a:off x="1259840" y="4364990"/>
            <a:ext cx="2377440" cy="2372360"/>
          </a:xfrm>
          <a:prstGeom prst="rect">
            <a:avLst/>
          </a:prstGeom>
          <a:noFill/>
          <a:ln w="9525">
            <a:noFill/>
          </a:ln>
        </p:spPr>
      </p:pic>
      <p:sp>
        <p:nvSpPr>
          <p:cNvPr id="17413" name="矩形 6"/>
          <p:cNvSpPr/>
          <p:nvPr/>
        </p:nvSpPr>
        <p:spPr>
          <a:xfrm>
            <a:off x="5003483" y="6021070"/>
            <a:ext cx="4075112" cy="307975"/>
          </a:xfrm>
          <a:prstGeom prst="rect">
            <a:avLst/>
          </a:prstGeom>
          <a:noFill/>
          <a:ln w="9525">
            <a:noFill/>
          </a:ln>
        </p:spPr>
        <p:txBody>
          <a:bodyPr>
            <a:spAutoFit/>
          </a:bodyPr>
          <a:p>
            <a:pPr>
              <a:buNone/>
            </a:pPr>
            <a:r>
              <a:rPr lang="en-US" altLang="zh-CN" sz="1400" b="0" i="1" dirty="0">
                <a:solidFill>
                  <a:srgbClr val="0000FF"/>
                </a:solidFill>
                <a:latin typeface="Arial" panose="020B0604020202020204" pitchFamily="34" charset="0"/>
                <a:ea typeface="Arial Unicode MS" panose="020B0604020202020204" charset="-122"/>
              </a:rPr>
              <a:t>Journal of Chromatography A </a:t>
            </a:r>
            <a:r>
              <a:rPr lang="en-US" altLang="zh-CN" sz="1400" i="1" dirty="0">
                <a:solidFill>
                  <a:srgbClr val="0000FF"/>
                </a:solidFill>
                <a:latin typeface="Arial" panose="020B0604020202020204" pitchFamily="34" charset="0"/>
                <a:ea typeface="Arial Unicode MS" panose="020B0604020202020204" charset="-122"/>
              </a:rPr>
              <a:t>2018</a:t>
            </a:r>
            <a:r>
              <a:rPr lang="en-US" altLang="zh-CN" sz="1400" b="0" i="1" dirty="0">
                <a:solidFill>
                  <a:srgbClr val="0000FF"/>
                </a:solidFill>
                <a:latin typeface="Arial" panose="020B0604020202020204" pitchFamily="34" charset="0"/>
                <a:ea typeface="Arial Unicode MS" panose="020B0604020202020204" charset="-122"/>
              </a:rPr>
              <a:t>, 1542, 1-18 </a:t>
            </a:r>
            <a:endParaRPr lang="zh-CN" altLang="en-US" sz="1400" b="0" i="1" dirty="0">
              <a:solidFill>
                <a:srgbClr val="0000FF"/>
              </a:solidFill>
              <a:latin typeface="Arial" panose="020B0604020202020204" pitchFamily="34" charset="0"/>
              <a:ea typeface="Arial Unicode MS" panose="020B0604020202020204" charset="-122"/>
            </a:endParaRPr>
          </a:p>
        </p:txBody>
      </p:sp>
      <p:pic>
        <p:nvPicPr>
          <p:cNvPr id="17414" name="图片 7"/>
          <p:cNvPicPr>
            <a:picLocks noChangeAspect="1"/>
          </p:cNvPicPr>
          <p:nvPr/>
        </p:nvPicPr>
        <p:blipFill>
          <a:blip r:embed="rId3"/>
          <a:stretch>
            <a:fillRect/>
          </a:stretch>
        </p:blipFill>
        <p:spPr>
          <a:xfrm>
            <a:off x="5318760" y="1412875"/>
            <a:ext cx="3060700" cy="4044315"/>
          </a:xfrm>
          <a:prstGeom prst="rect">
            <a:avLst/>
          </a:prstGeom>
          <a:noFill/>
          <a:ln w="9525">
            <a:noFill/>
          </a:ln>
        </p:spPr>
      </p:pic>
      <p:sp>
        <p:nvSpPr>
          <p:cNvPr id="2" name="矩形 8"/>
          <p:cNvSpPr/>
          <p:nvPr/>
        </p:nvSpPr>
        <p:spPr>
          <a:xfrm>
            <a:off x="5075873" y="5444808"/>
            <a:ext cx="3744912" cy="554037"/>
          </a:xfrm>
          <a:prstGeom prst="rect">
            <a:avLst/>
          </a:prstGeom>
          <a:solidFill>
            <a:srgbClr val="FFFF99"/>
          </a:solidFill>
          <a:ln w="9525">
            <a:noFill/>
          </a:ln>
        </p:spPr>
        <p:txBody>
          <a:bodyPr>
            <a:spAutoFit/>
          </a:bodyPr>
          <a:p>
            <a:pPr algn="just"/>
            <a:r>
              <a:rPr lang="en-US" altLang="zh-CN" sz="1500" b="0" dirty="0">
                <a:solidFill>
                  <a:srgbClr val="505050"/>
                </a:solidFill>
                <a:latin typeface="Arial" panose="020B0604020202020204" pitchFamily="34" charset="0"/>
              </a:rPr>
              <a:t>Schematic representation of typical COFs used in separation science.</a:t>
            </a:r>
            <a:endParaRPr lang="zh-CN" altLang="en-US" sz="1500" b="0" dirty="0">
              <a:solidFill>
                <a:srgbClr val="505050"/>
              </a:solidFill>
              <a:latin typeface="Arial" panose="020B0604020202020204" pitchFamily="34" charset="0"/>
            </a:endParaRPr>
          </a:p>
        </p:txBody>
      </p:sp>
    </p:spTree>
  </p:cSld>
  <p:clrMapOvr>
    <a:masterClrMapping/>
  </p:clrMapOvr>
  <p:transition>
    <p:cover dir="l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矩形 1"/>
          <p:cNvSpPr/>
          <p:nvPr/>
        </p:nvSpPr>
        <p:spPr>
          <a:xfrm>
            <a:off x="323850" y="1196975"/>
            <a:ext cx="8569325" cy="629920"/>
          </a:xfrm>
          <a:prstGeom prst="rect">
            <a:avLst/>
          </a:prstGeom>
          <a:noFill/>
          <a:ln w="9525">
            <a:noFill/>
          </a:ln>
        </p:spPr>
        <p:txBody>
          <a:bodyPr>
            <a:spAutoFit/>
          </a:bodyPr>
          <a:p>
            <a:pPr algn="just" eaLnBrk="1" hangingPunct="1">
              <a:lnSpc>
                <a:spcPct val="125000"/>
              </a:lnSpc>
              <a:spcAft>
                <a:spcPts val="600"/>
              </a:spcAft>
              <a:buFont typeface="Wingdings" panose="05000000000000000000" pitchFamily="2" charset="2"/>
            </a:pPr>
            <a:r>
              <a:rPr lang="zh-CN" altLang="en-US" sz="2800" dirty="0">
                <a:solidFill>
                  <a:srgbClr val="FF0000"/>
                </a:solidFill>
                <a:latin typeface="微软雅黑" panose="020B0503020204020204" charset="-122"/>
                <a:ea typeface="微软雅黑" panose="020B0503020204020204" charset="-122"/>
              </a:rPr>
              <a:t>经典分离方法的完善、新的分离技术的发展</a:t>
            </a:r>
            <a:endParaRPr lang="zh-CN" altLang="en-US" sz="2800" dirty="0">
              <a:solidFill>
                <a:srgbClr val="FF0000"/>
              </a:solidFill>
              <a:latin typeface="微软雅黑" panose="020B0503020204020204" charset="-122"/>
              <a:ea typeface="微软雅黑" panose="020B0503020204020204" charset="-122"/>
            </a:endParaRPr>
          </a:p>
        </p:txBody>
      </p:sp>
      <p:sp>
        <p:nvSpPr>
          <p:cNvPr id="18435" name="矩形 4"/>
          <p:cNvSpPr/>
          <p:nvPr/>
        </p:nvSpPr>
        <p:spPr>
          <a:xfrm>
            <a:off x="468313" y="2133600"/>
            <a:ext cx="3455987" cy="3080385"/>
          </a:xfrm>
          <a:prstGeom prst="rect">
            <a:avLst/>
          </a:prstGeom>
          <a:noFill/>
          <a:ln w="9525">
            <a:noFill/>
          </a:ln>
        </p:spPr>
        <p:txBody>
          <a:bodyPr>
            <a:spAutoFit/>
          </a:bodyPr>
          <a:p>
            <a:pPr marL="285750" indent="-285750" algn="just">
              <a:lnSpc>
                <a:spcPct val="120000"/>
              </a:lnSpc>
              <a:buFont typeface="Wingdings" panose="05000000000000000000" pitchFamily="2" charset="2"/>
              <a:buChar char="Ø"/>
            </a:pPr>
            <a:r>
              <a:rPr lang="zh-CN" altLang="en-US" b="0" dirty="0">
                <a:latin typeface="黑体" panose="02010609060101010101" pitchFamily="49" charset="-122"/>
                <a:cs typeface="Times New Roman" panose="02020603050405020304" pitchFamily="18" charset="0"/>
              </a:rPr>
              <a:t>复杂生物体系和制药工业中有大量需要定性和定量的目标分析物，它们存在于各种不同的基体中。</a:t>
            </a:r>
            <a:endParaRPr lang="en-US" altLang="zh-CN" b="0" dirty="0">
              <a:latin typeface="黑体" panose="02010609060101010101" pitchFamily="49" charset="-122"/>
              <a:cs typeface="Times New Roman" panose="02020603050405020304" pitchFamily="18" charset="0"/>
            </a:endParaRPr>
          </a:p>
          <a:p>
            <a:pPr marL="285750" indent="-285750" algn="just">
              <a:lnSpc>
                <a:spcPct val="120000"/>
              </a:lnSpc>
              <a:buFont typeface="Wingdings" panose="05000000000000000000" pitchFamily="2" charset="2"/>
              <a:buChar char="Ø"/>
            </a:pPr>
            <a:r>
              <a:rPr lang="zh-CN" altLang="en-US" b="0" dirty="0">
                <a:latin typeface="黑体" panose="02010609060101010101" pitchFamily="49" charset="-122"/>
                <a:cs typeface="Times New Roman" panose="02020603050405020304" pitchFamily="18" charset="0"/>
              </a:rPr>
              <a:t>各种色谱</a:t>
            </a:r>
            <a:r>
              <a:rPr lang="zh-CN" altLang="en-US" b="0" dirty="0">
                <a:latin typeface="黑体" panose="02010609060101010101" pitchFamily="49" charset="-122"/>
                <a:cs typeface="Times New Roman" panose="02020603050405020304" pitchFamily="18" charset="0"/>
              </a:rPr>
              <a:t>分离技术正以集成的方式应用于解决制药工业和生物技术中棘手的分离难题，以实现复杂基体中目标物质的高效分析。</a:t>
            </a:r>
            <a:endParaRPr lang="zh-CN" altLang="en-US" b="0" dirty="0">
              <a:latin typeface="黑体" panose="02010609060101010101" pitchFamily="49" charset="-122"/>
              <a:ea typeface="Times New Roman" panose="02020603050405020304" pitchFamily="18" charset="0"/>
            </a:endParaRPr>
          </a:p>
        </p:txBody>
      </p:sp>
      <p:pic>
        <p:nvPicPr>
          <p:cNvPr id="18437" name="图片 5"/>
          <p:cNvPicPr>
            <a:picLocks noChangeAspect="1"/>
          </p:cNvPicPr>
          <p:nvPr/>
        </p:nvPicPr>
        <p:blipFill>
          <a:blip r:embed="rId1"/>
          <a:stretch>
            <a:fillRect/>
          </a:stretch>
        </p:blipFill>
        <p:spPr>
          <a:xfrm>
            <a:off x="4584700" y="1924050"/>
            <a:ext cx="3711575" cy="4511675"/>
          </a:xfrm>
          <a:prstGeom prst="rect">
            <a:avLst/>
          </a:prstGeom>
          <a:noFill/>
          <a:ln w="9525">
            <a:noFill/>
          </a:ln>
        </p:spPr>
      </p:pic>
    </p:spTree>
  </p:cSld>
  <p:clrMapOvr>
    <a:masterClrMapping/>
  </p:clrMapOvr>
  <p:transition>
    <p:cover dir="l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矩形 1" descr="7b0a202020202262756c6c6574223a20227b5c2263617465676f727949645c223a31303030352c5c2274656d706c61746549645c223a32303233313533367d220a7d0a"/>
          <p:cNvSpPr>
            <a:spLocks noChangeArrowheads="1"/>
          </p:cNvSpPr>
          <p:nvPr/>
        </p:nvSpPr>
        <p:spPr bwMode="auto">
          <a:xfrm>
            <a:off x="394653" y="1340803"/>
            <a:ext cx="7920038" cy="3852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黑体" panose="02010609060101010101" pitchFamily="49" charset="-122"/>
              </a:defRPr>
            </a:lvl1pPr>
            <a:lvl2pPr marL="742950" indent="-285750">
              <a:defRPr b="1">
                <a:solidFill>
                  <a:schemeClr val="tx1"/>
                </a:solidFill>
                <a:latin typeface="Arial" panose="020B0604020202020204" pitchFamily="34" charset="0"/>
                <a:ea typeface="黑体" panose="02010609060101010101" pitchFamily="49" charset="-122"/>
              </a:defRPr>
            </a:lvl2pPr>
            <a:lvl3pPr marL="1257300" indent="-342900">
              <a:defRPr b="1">
                <a:solidFill>
                  <a:schemeClr val="tx1"/>
                </a:solidFill>
                <a:latin typeface="Arial" panose="020B0604020202020204" pitchFamily="34" charset="0"/>
                <a:ea typeface="黑体" panose="02010609060101010101" pitchFamily="49" charset="-122"/>
              </a:defRPr>
            </a:lvl3pPr>
            <a:lvl4pPr marL="1600200" indent="-228600">
              <a:defRPr b="1">
                <a:solidFill>
                  <a:schemeClr val="tx1"/>
                </a:solidFill>
                <a:latin typeface="Arial" panose="020B0604020202020204" pitchFamily="34" charset="0"/>
                <a:ea typeface="黑体" panose="02010609060101010101" pitchFamily="49" charset="-122"/>
              </a:defRPr>
            </a:lvl4pPr>
            <a:lvl5pPr marL="2057400" indent="-228600">
              <a:defRPr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just" defTabSz="914400" rtl="0" eaLnBrk="1" fontAlgn="base" latinLnBrk="0" hangingPunct="1">
              <a:lnSpc>
                <a:spcPct val="125000"/>
              </a:lnSpc>
              <a:spcBef>
                <a:spcPct val="0"/>
              </a:spcBef>
              <a:spcAft>
                <a:spcPts val="1200"/>
              </a:spcAft>
              <a:buClrTx/>
              <a:buSzTx/>
              <a:buFontTx/>
              <a:buNone/>
              <a:defRPr/>
            </a:pPr>
            <a:r>
              <a:rPr kumimoji="0" lang="zh-CN" altLang="en-US" sz="2800" b="1" i="0" u="none" strike="noStrike" kern="1200" cap="none" spc="0" normalizeH="0" baseline="0" noProof="0" dirty="0" smtClean="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例：色谱</a:t>
            </a:r>
            <a:r>
              <a:rPr kumimoji="0" lang="en-US" altLang="zh-CN" sz="2800" b="1" i="0" u="none" strike="noStrike" kern="1200" cap="none" spc="0" normalizeH="0" baseline="0" noProof="0" dirty="0" smtClean="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800" b="1" i="0" u="none" strike="noStrike" kern="1200" cap="none" spc="0" normalizeH="0" baseline="0" noProof="0" dirty="0" smtClean="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研究最活跃、发展最快的分离技术</a:t>
            </a:r>
            <a:endParaRPr kumimoji="0" lang="en-US" altLang="zh-CN" sz="2800" b="1" i="0" u="none" strike="noStrike" kern="1200" cap="none" spc="0" normalizeH="0" baseline="0" noProof="0" dirty="0" smtClean="0">
              <a:ln>
                <a:noFill/>
              </a:ln>
              <a:solidFill>
                <a:srgbClr val="000099"/>
              </a:solidFill>
              <a:effectLst/>
              <a:uLnTx/>
              <a:uFillTx/>
              <a:latin typeface="楷体" panose="02010609060101010101" pitchFamily="49" charset="-122"/>
              <a:ea typeface="楷体" panose="02010609060101010101" pitchFamily="49" charset="-122"/>
              <a:cs typeface="+mn-cs"/>
            </a:endParaRPr>
          </a:p>
          <a:p>
            <a:pPr marR="0" lvl="0" algn="just" defTabSz="914400" rtl="0" eaLnBrk="1" fontAlgn="base" latinLnBrk="0" hangingPunct="1">
              <a:lnSpc>
                <a:spcPct val="114000"/>
              </a:lnSpc>
              <a:spcBef>
                <a:spcPct val="0"/>
              </a:spcBef>
              <a:spcAft>
                <a:spcPts val="1200"/>
              </a:spcAft>
              <a:buClrTx/>
              <a:buSzTx/>
              <a:buFont typeface="Wingdings" panose="05000000000000000000" pitchFamily="2" charset="2"/>
              <a:defRPr/>
            </a:pPr>
            <a:r>
              <a:rPr kumimoji="0" lang="zh-CN" altLang="en-US" sz="22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以生命科学、天然产物、环境科学等领域中复杂样品的分析为切入点，取得了重大进展：</a:t>
            </a:r>
            <a:endParaRPr kumimoji="0" lang="zh-CN" altLang="en-US" sz="22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endParaRPr>
          </a:p>
          <a:p>
            <a:pPr marR="0" lvl="0" algn="just" defTabSz="914400" rtl="0" eaLnBrk="1" fontAlgn="base" latinLnBrk="0" hangingPunct="1">
              <a:lnSpc>
                <a:spcPct val="114000"/>
              </a:lnSpc>
              <a:spcBef>
                <a:spcPct val="0"/>
              </a:spcBef>
              <a:spcAft>
                <a:spcPts val="1200"/>
              </a:spcAft>
              <a:buClrTx/>
              <a:buSzTx/>
              <a:buFont typeface="Wingdings" panose="05000000000000000000" pitchFamily="2" charset="2"/>
              <a:buBlip>
                <a:blip r:embed="rId1"/>
              </a:buBlip>
              <a:defRPr/>
            </a:pPr>
            <a:r>
              <a:rPr kumimoji="0" lang="en-US" altLang="zh-CN" sz="2400" i="0" u="none" strike="noStrike" kern="1200" cap="none" spc="0" normalizeH="0" baseline="0" noProof="0" dirty="0" smtClean="0">
                <a:ln>
                  <a:noFill/>
                </a:ln>
                <a:solidFill>
                  <a:srgbClr val="FF0000"/>
                </a:solidFill>
                <a:effectLst/>
                <a:uLnTx/>
                <a:uFillTx/>
                <a:latin typeface="微软雅黑" panose="020B0503020204020204" charset="-122"/>
                <a:ea typeface="微软雅黑" panose="020B0503020204020204" charset="-122"/>
                <a:cs typeface="Times New Roman" panose="02020603050405020304" pitchFamily="18" charset="0"/>
              </a:rPr>
              <a:t> </a:t>
            </a:r>
            <a:r>
              <a:rPr kumimoji="0" lang="zh-CN" altLang="en-US" sz="24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高效富集分离新材料</a:t>
            </a:r>
            <a:endParaRPr kumimoji="0" lang="zh-CN" altLang="en-US" sz="24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endParaRPr>
          </a:p>
          <a:p>
            <a:pPr marR="0" lvl="0" algn="just" defTabSz="914400" rtl="0" eaLnBrk="1" fontAlgn="base" latinLnBrk="0" hangingPunct="1">
              <a:lnSpc>
                <a:spcPct val="114000"/>
              </a:lnSpc>
              <a:spcBef>
                <a:spcPct val="0"/>
              </a:spcBef>
              <a:spcAft>
                <a:spcPts val="1200"/>
              </a:spcAft>
              <a:buClrTx/>
              <a:buSzTx/>
              <a:buFont typeface="Wingdings" panose="05000000000000000000" pitchFamily="2" charset="2"/>
              <a:buBlip>
                <a:blip r:embed="rId1"/>
              </a:buBlip>
              <a:defRPr/>
            </a:pPr>
            <a:r>
              <a:rPr kumimoji="0" lang="en-US" altLang="zh-CN" sz="24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 </a:t>
            </a:r>
            <a:r>
              <a:rPr kumimoji="0" lang="zh-CN" altLang="en-US" sz="24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微尺度生物分离分析</a:t>
            </a:r>
            <a:endParaRPr kumimoji="0" lang="zh-CN" altLang="en-US" sz="24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endParaRPr>
          </a:p>
          <a:p>
            <a:pPr marR="0" lvl="0" algn="just" defTabSz="914400" rtl="0" eaLnBrk="1" fontAlgn="base" latinLnBrk="0" hangingPunct="1">
              <a:lnSpc>
                <a:spcPct val="114000"/>
              </a:lnSpc>
              <a:spcBef>
                <a:spcPct val="0"/>
              </a:spcBef>
              <a:spcAft>
                <a:spcPts val="1200"/>
              </a:spcAft>
              <a:buClrTx/>
              <a:buSzTx/>
              <a:buFont typeface="Wingdings" panose="05000000000000000000" pitchFamily="2" charset="2"/>
              <a:buBlip>
                <a:blip r:embed="rId1"/>
              </a:buBlip>
              <a:defRPr/>
            </a:pPr>
            <a:r>
              <a:rPr kumimoji="0" lang="en-US" altLang="zh-CN" sz="24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 </a:t>
            </a:r>
            <a:r>
              <a:rPr kumimoji="0" lang="zh-CN" altLang="en-US" sz="24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多维色谱与联用技术</a:t>
            </a:r>
            <a:endParaRPr kumimoji="0" lang="zh-CN" altLang="en-US" sz="24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endParaRPr>
          </a:p>
          <a:p>
            <a:pPr marR="0" lvl="0" algn="just" defTabSz="914400" rtl="0" eaLnBrk="1" fontAlgn="base" latinLnBrk="0" hangingPunct="1">
              <a:lnSpc>
                <a:spcPct val="114000"/>
              </a:lnSpc>
              <a:spcBef>
                <a:spcPct val="0"/>
              </a:spcBef>
              <a:spcAft>
                <a:spcPts val="1200"/>
              </a:spcAft>
              <a:buClrTx/>
              <a:buSzTx/>
              <a:buFont typeface="Wingdings" panose="05000000000000000000" pitchFamily="2" charset="2"/>
              <a:buBlip>
                <a:blip r:embed="rId1"/>
              </a:buBlip>
              <a:defRPr/>
            </a:pPr>
            <a:r>
              <a:rPr kumimoji="0" lang="en-US" altLang="zh-CN" sz="24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 </a:t>
            </a:r>
            <a:r>
              <a:rPr kumimoji="0" lang="zh-CN" altLang="en-US" sz="24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rPr>
              <a:t>创新仪器与装置</a:t>
            </a:r>
            <a:endParaRPr kumimoji="0" lang="zh-CN" altLang="en-US" sz="24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Times New Roman" panose="02020603050405020304" pitchFamily="18" charset="0"/>
            </a:endParaRPr>
          </a:p>
        </p:txBody>
      </p:sp>
      <p:pic>
        <p:nvPicPr>
          <p:cNvPr id="23554" name="图片 3"/>
          <p:cNvPicPr>
            <a:picLocks noChangeAspect="1"/>
          </p:cNvPicPr>
          <p:nvPr/>
        </p:nvPicPr>
        <p:blipFill>
          <a:blip r:embed="rId2"/>
          <a:stretch>
            <a:fillRect/>
          </a:stretch>
        </p:blipFill>
        <p:spPr>
          <a:xfrm>
            <a:off x="4356100" y="2708910"/>
            <a:ext cx="3550285" cy="2252980"/>
          </a:xfrm>
          <a:prstGeom prst="rect">
            <a:avLst/>
          </a:prstGeom>
          <a:noFill/>
          <a:ln w="9525">
            <a:noFill/>
          </a:ln>
        </p:spPr>
      </p:pic>
      <p:sp>
        <p:nvSpPr>
          <p:cNvPr id="23555" name="矩形 4"/>
          <p:cNvSpPr/>
          <p:nvPr/>
        </p:nvSpPr>
        <p:spPr>
          <a:xfrm>
            <a:off x="4211955" y="5229225"/>
            <a:ext cx="4268788" cy="908050"/>
          </a:xfrm>
          <a:prstGeom prst="rect">
            <a:avLst/>
          </a:prstGeom>
          <a:solidFill>
            <a:srgbClr val="FFFF99"/>
          </a:solidFill>
          <a:ln w="9525">
            <a:noFill/>
          </a:ln>
        </p:spPr>
        <p:txBody>
          <a:bodyPr>
            <a:spAutoFit/>
          </a:bodyPr>
          <a:p>
            <a:pPr marL="171450" indent="-171450" algn="just">
              <a:spcAft>
                <a:spcPts val="600"/>
              </a:spcAft>
              <a:buFont typeface="Wingdings" panose="05000000000000000000" pitchFamily="2" charset="2"/>
              <a:buChar char="Ø"/>
            </a:pPr>
            <a:r>
              <a:rPr lang="en-US" altLang="zh-CN" sz="1200" b="0" dirty="0">
                <a:solidFill>
                  <a:srgbClr val="505050"/>
                </a:solidFill>
                <a:latin typeface="Arial" panose="020B0604020202020204" pitchFamily="34" charset="0"/>
              </a:rPr>
              <a:t>Hydrophilic interaction liquid chromatography (HILIC)—a powerful separation technique.</a:t>
            </a:r>
            <a:endParaRPr lang="en-US" altLang="zh-CN" sz="1200" b="0" dirty="0">
              <a:solidFill>
                <a:srgbClr val="505050"/>
              </a:solidFill>
              <a:latin typeface="Arial" panose="020B0604020202020204" pitchFamily="34" charset="0"/>
            </a:endParaRPr>
          </a:p>
          <a:p>
            <a:pPr marL="171450" indent="-171450" algn="just">
              <a:spcAft>
                <a:spcPts val="600"/>
              </a:spcAft>
              <a:buFont typeface="Wingdings" panose="05000000000000000000" pitchFamily="2" charset="2"/>
              <a:buChar char="Ø"/>
            </a:pPr>
            <a:r>
              <a:rPr lang="en-US" altLang="zh-CN" sz="1200" b="0" dirty="0">
                <a:solidFill>
                  <a:srgbClr val="505050"/>
                </a:solidFill>
                <a:latin typeface="Arial" panose="020B0604020202020204" pitchFamily="34" charset="0"/>
              </a:rPr>
              <a:t>HILIC combines the characteristics of the three major methods in liquid chromatography</a:t>
            </a:r>
            <a:endParaRPr lang="en-US" altLang="zh-CN" sz="1200" b="0" dirty="0">
              <a:solidFill>
                <a:srgbClr val="505050"/>
              </a:solidFill>
              <a:latin typeface="Arial" panose="020B0604020202020204" pitchFamily="34" charset="0"/>
            </a:endParaRPr>
          </a:p>
        </p:txBody>
      </p:sp>
    </p:spTree>
  </p:cSld>
  <p:clrMapOvr>
    <a:masterClrMapping/>
  </p:clrMapOvr>
  <p:transition>
    <p:cover dir="l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矩形 1"/>
          <p:cNvSpPr/>
          <p:nvPr/>
        </p:nvSpPr>
        <p:spPr>
          <a:xfrm>
            <a:off x="323850" y="1187450"/>
            <a:ext cx="4895850" cy="629920"/>
          </a:xfrm>
          <a:prstGeom prst="rect">
            <a:avLst/>
          </a:prstGeom>
          <a:noFill/>
          <a:ln w="9525">
            <a:noFill/>
          </a:ln>
        </p:spPr>
        <p:txBody>
          <a:bodyPr>
            <a:spAutoFit/>
          </a:bodyPr>
          <a:p>
            <a:pPr algn="just" eaLnBrk="1" hangingPunct="1">
              <a:lnSpc>
                <a:spcPct val="125000"/>
              </a:lnSpc>
              <a:spcAft>
                <a:spcPts val="600"/>
              </a:spcAft>
            </a:pPr>
            <a:r>
              <a:rPr lang="zh-CN" altLang="en-US" sz="2800" dirty="0">
                <a:solidFill>
                  <a:srgbClr val="FF0000"/>
                </a:solidFill>
                <a:latin typeface="微软雅黑" panose="020B0503020204020204" charset="-122"/>
                <a:ea typeface="微软雅黑" panose="020B0503020204020204" charset="-122"/>
              </a:rPr>
              <a:t>例：固相微萃取技术的发展</a:t>
            </a:r>
            <a:endParaRPr lang="zh-CN" altLang="en-US" sz="2800" dirty="0">
              <a:solidFill>
                <a:srgbClr val="FF0000"/>
              </a:solidFill>
              <a:latin typeface="微软雅黑" panose="020B0503020204020204" charset="-122"/>
              <a:ea typeface="微软雅黑" panose="020B0503020204020204" charset="-122"/>
            </a:endParaRPr>
          </a:p>
        </p:txBody>
      </p:sp>
      <p:pic>
        <p:nvPicPr>
          <p:cNvPr id="20483" name="图片 4"/>
          <p:cNvPicPr>
            <a:picLocks noChangeAspect="1"/>
          </p:cNvPicPr>
          <p:nvPr/>
        </p:nvPicPr>
        <p:blipFill>
          <a:blip r:embed="rId1"/>
          <a:stretch>
            <a:fillRect/>
          </a:stretch>
        </p:blipFill>
        <p:spPr>
          <a:xfrm>
            <a:off x="827405" y="2132965"/>
            <a:ext cx="7198995" cy="3809365"/>
          </a:xfrm>
          <a:prstGeom prst="rect">
            <a:avLst/>
          </a:prstGeom>
          <a:noFill/>
          <a:ln w="9525">
            <a:noFill/>
          </a:ln>
        </p:spPr>
      </p:pic>
    </p:spTree>
  </p:cSld>
  <p:clrMapOvr>
    <a:masterClrMapping/>
  </p:clrMapOvr>
  <p:transition>
    <p:cover dir="l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61" name="矩形 1"/>
          <p:cNvSpPr/>
          <p:nvPr/>
        </p:nvSpPr>
        <p:spPr>
          <a:xfrm>
            <a:off x="106363" y="1254125"/>
            <a:ext cx="8569325" cy="629920"/>
          </a:xfrm>
          <a:prstGeom prst="rect">
            <a:avLst/>
          </a:prstGeom>
          <a:noFill/>
          <a:ln w="9525">
            <a:noFill/>
          </a:ln>
        </p:spPr>
        <p:txBody>
          <a:bodyPr>
            <a:spAutoFit/>
          </a:bodyPr>
          <a:p>
            <a:pPr algn="just" eaLnBrk="1" hangingPunct="1">
              <a:lnSpc>
                <a:spcPct val="125000"/>
              </a:lnSpc>
              <a:spcAft>
                <a:spcPts val="600"/>
              </a:spcAft>
              <a:buNone/>
            </a:pPr>
            <a:r>
              <a:rPr lang="zh-CN" altLang="en-US" sz="2800" dirty="0">
                <a:solidFill>
                  <a:srgbClr val="FF0000"/>
                </a:solidFill>
                <a:latin typeface="微软雅黑" panose="020B0503020204020204" charset="-122"/>
                <a:ea typeface="微软雅黑" panose="020B0503020204020204" charset="-122"/>
                <a:cs typeface="微软雅黑" panose="020B0503020204020204" charset="-122"/>
              </a:rPr>
              <a:t>例：分子印迹（</a:t>
            </a:r>
            <a:r>
              <a:rPr lang="en-US" altLang="zh-CN" sz="2800" dirty="0">
                <a:solidFill>
                  <a:srgbClr val="FF0000"/>
                </a:solidFill>
                <a:latin typeface="微软雅黑" panose="020B0503020204020204" charset="-122"/>
                <a:ea typeface="微软雅黑" panose="020B0503020204020204" charset="-122"/>
                <a:cs typeface="微软雅黑" panose="020B0503020204020204" charset="-122"/>
              </a:rPr>
              <a:t>MIPs</a:t>
            </a:r>
            <a:r>
              <a:rPr lang="zh-CN" altLang="en-US" sz="2800" dirty="0">
                <a:solidFill>
                  <a:srgbClr val="FF0000"/>
                </a:solidFill>
                <a:latin typeface="微软雅黑" panose="020B0503020204020204" charset="-122"/>
                <a:ea typeface="微软雅黑" panose="020B0503020204020204" charset="-122"/>
                <a:cs typeface="微软雅黑" panose="020B0503020204020204" charset="-122"/>
              </a:rPr>
              <a:t>）技术在分离分析化学中的应用</a:t>
            </a:r>
            <a:endParaRPr lang="zh-CN" altLang="en-US" sz="2800" dirty="0">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1"/>
          <a:stretch>
            <a:fillRect/>
          </a:stretch>
        </p:blipFill>
        <p:spPr>
          <a:xfrm>
            <a:off x="1115695" y="1988820"/>
            <a:ext cx="5570220" cy="3983990"/>
          </a:xfrm>
          <a:prstGeom prst="rect">
            <a:avLst/>
          </a:prstGeom>
        </p:spPr>
      </p:pic>
    </p:spTree>
  </p:cSld>
  <p:clrMapOvr>
    <a:masterClrMapping/>
  </p:clrMapOvr>
  <p:transition>
    <p:cover dir="l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6" name="图片 3"/>
          <p:cNvPicPr>
            <a:picLocks noChangeAspect="1"/>
          </p:cNvPicPr>
          <p:nvPr/>
        </p:nvPicPr>
        <p:blipFill>
          <a:blip r:embed="rId1"/>
          <a:stretch>
            <a:fillRect/>
          </a:stretch>
        </p:blipFill>
        <p:spPr>
          <a:xfrm>
            <a:off x="1331595" y="2204085"/>
            <a:ext cx="5735320" cy="3349625"/>
          </a:xfrm>
          <a:prstGeom prst="rect">
            <a:avLst/>
          </a:prstGeom>
          <a:noFill/>
          <a:ln w="9525">
            <a:noFill/>
          </a:ln>
        </p:spPr>
      </p:pic>
      <p:sp>
        <p:nvSpPr>
          <p:cNvPr id="21507" name="矩形 4"/>
          <p:cNvSpPr/>
          <p:nvPr/>
        </p:nvSpPr>
        <p:spPr>
          <a:xfrm>
            <a:off x="684213" y="5805488"/>
            <a:ext cx="7920037" cy="323850"/>
          </a:xfrm>
          <a:prstGeom prst="rect">
            <a:avLst/>
          </a:prstGeom>
          <a:solidFill>
            <a:srgbClr val="FFFF99"/>
          </a:solidFill>
          <a:ln w="9525">
            <a:noFill/>
          </a:ln>
        </p:spPr>
        <p:txBody>
          <a:bodyPr>
            <a:spAutoFit/>
          </a:bodyPr>
          <a:p>
            <a:pPr algn="just"/>
            <a:r>
              <a:rPr lang="en-US" altLang="zh-CN" sz="1500" b="0" dirty="0">
                <a:solidFill>
                  <a:srgbClr val="505050"/>
                </a:solidFill>
                <a:latin typeface="Arial" panose="020B0604020202020204" pitchFamily="34" charset="0"/>
              </a:rPr>
              <a:t>Development of dispersive micro-solid phase extraction based on micro and nano sorbents</a:t>
            </a:r>
            <a:endParaRPr lang="zh-CN" altLang="en-US" sz="1500" b="0" dirty="0">
              <a:solidFill>
                <a:srgbClr val="505050"/>
              </a:solidFill>
              <a:latin typeface="Arial" panose="020B0604020202020204" pitchFamily="34" charset="0"/>
            </a:endParaRPr>
          </a:p>
        </p:txBody>
      </p:sp>
      <p:sp>
        <p:nvSpPr>
          <p:cNvPr id="21508" name="矩形 5"/>
          <p:cNvSpPr/>
          <p:nvPr/>
        </p:nvSpPr>
        <p:spPr>
          <a:xfrm>
            <a:off x="4284663" y="6381750"/>
            <a:ext cx="3989387" cy="307975"/>
          </a:xfrm>
          <a:prstGeom prst="rect">
            <a:avLst/>
          </a:prstGeom>
          <a:noFill/>
          <a:ln w="9525">
            <a:noFill/>
          </a:ln>
        </p:spPr>
        <p:txBody>
          <a:bodyPr>
            <a:spAutoFit/>
          </a:bodyPr>
          <a:p>
            <a:pPr>
              <a:buNone/>
            </a:pPr>
            <a:r>
              <a:rPr lang="en-US" altLang="zh-CN" sz="1400" b="0" i="1" dirty="0">
                <a:solidFill>
                  <a:srgbClr val="0000FF"/>
                </a:solidFill>
                <a:latin typeface="Arial" panose="020B0604020202020204" pitchFamily="34" charset="0"/>
                <a:ea typeface="Arial Unicode MS" panose="020B0604020202020204" charset="-122"/>
              </a:rPr>
              <a:t>Trends in Analytical Chemistry </a:t>
            </a:r>
            <a:r>
              <a:rPr lang="en-US" altLang="zh-CN" sz="1400" i="1" dirty="0">
                <a:solidFill>
                  <a:srgbClr val="0000FF"/>
                </a:solidFill>
                <a:latin typeface="Arial" panose="020B0604020202020204" pitchFamily="34" charset="0"/>
                <a:ea typeface="Arial Unicode MS" panose="020B0604020202020204" charset="-122"/>
              </a:rPr>
              <a:t>2017</a:t>
            </a:r>
            <a:r>
              <a:rPr lang="en-US" altLang="zh-CN" sz="1400" b="0" i="1" dirty="0">
                <a:solidFill>
                  <a:srgbClr val="0000FF"/>
                </a:solidFill>
                <a:latin typeface="Arial" panose="020B0604020202020204" pitchFamily="34" charset="0"/>
                <a:ea typeface="Arial Unicode MS" panose="020B0604020202020204" charset="-122"/>
              </a:rPr>
              <a:t>, 89, 99-118</a:t>
            </a:r>
            <a:endParaRPr lang="zh-CN" altLang="en-US" sz="1400" b="0" i="1" dirty="0">
              <a:solidFill>
                <a:srgbClr val="0000FF"/>
              </a:solidFill>
              <a:latin typeface="Arial" panose="020B0604020202020204" pitchFamily="34" charset="0"/>
              <a:ea typeface="Arial Unicode MS" panose="020B0604020202020204" charset="-122"/>
            </a:endParaRPr>
          </a:p>
        </p:txBody>
      </p:sp>
      <p:sp>
        <p:nvSpPr>
          <p:cNvPr id="19461" name="矩形 1"/>
          <p:cNvSpPr/>
          <p:nvPr/>
        </p:nvSpPr>
        <p:spPr>
          <a:xfrm>
            <a:off x="574358" y="1268730"/>
            <a:ext cx="8569325" cy="629920"/>
          </a:xfrm>
          <a:prstGeom prst="rect">
            <a:avLst/>
          </a:prstGeom>
          <a:noFill/>
          <a:ln w="9525">
            <a:noFill/>
          </a:ln>
        </p:spPr>
        <p:txBody>
          <a:bodyPr>
            <a:spAutoFit/>
          </a:bodyPr>
          <a:p>
            <a:pPr algn="just" eaLnBrk="1" hangingPunct="1">
              <a:lnSpc>
                <a:spcPct val="125000"/>
              </a:lnSpc>
              <a:spcAft>
                <a:spcPts val="600"/>
              </a:spcAft>
              <a:buNone/>
            </a:pPr>
            <a:r>
              <a:rPr lang="zh-CN" altLang="en-US" sz="2800" dirty="0">
                <a:solidFill>
                  <a:srgbClr val="FF0000"/>
                </a:solidFill>
                <a:latin typeface="微软雅黑" panose="020B0503020204020204" charset="-122"/>
                <a:ea typeface="微软雅黑" panose="020B0503020204020204" charset="-122"/>
              </a:rPr>
              <a:t>例：磁分离技术在分析化学中的应用</a:t>
            </a:r>
            <a:endParaRPr lang="zh-CN" altLang="en-US" sz="2800" dirty="0">
              <a:solidFill>
                <a:srgbClr val="FF0000"/>
              </a:solidFill>
              <a:latin typeface="微软雅黑" panose="020B0503020204020204" charset="-122"/>
              <a:ea typeface="微软雅黑" panose="020B0503020204020204" charset="-122"/>
            </a:endParaRPr>
          </a:p>
        </p:txBody>
      </p:sp>
    </p:spTree>
  </p:cSld>
  <p:clrMapOvr>
    <a:masterClrMapping/>
  </p:clrMapOvr>
  <p:transition>
    <p:cover dir="l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标题 24577"/>
          <p:cNvSpPr>
            <a:spLocks noGrp="1"/>
          </p:cNvSpPr>
          <p:nvPr>
            <p:ph type="title"/>
          </p:nvPr>
        </p:nvSpPr>
        <p:spPr>
          <a:xfrm>
            <a:off x="395605" y="1124585"/>
            <a:ext cx="5562600" cy="914400"/>
          </a:xfrm>
        </p:spPr>
        <p:txBody>
          <a:bodyPr anchor="ctr" anchorCtr="0"/>
          <a:p>
            <a:r>
              <a:rPr lang="zh-CN" altLang="en-US" sz="2800" b="1" dirty="0">
                <a:solidFill>
                  <a:srgbClr val="FF0000"/>
                </a:solidFill>
                <a:latin typeface="微软雅黑" panose="020B0503020204020204" charset="-122"/>
                <a:ea typeface="微软雅黑" panose="020B0503020204020204" charset="-122"/>
              </a:rPr>
              <a:t>分离的物理机理</a:t>
            </a:r>
            <a:endParaRPr lang="zh-CN" altLang="en-US" sz="2800" b="1" dirty="0">
              <a:solidFill>
                <a:srgbClr val="FF0000"/>
              </a:solidFill>
              <a:latin typeface="微软雅黑" panose="020B0503020204020204" charset="-122"/>
              <a:ea typeface="微软雅黑" panose="020B0503020204020204" charset="-122"/>
            </a:endParaRPr>
          </a:p>
        </p:txBody>
      </p:sp>
      <p:sp>
        <p:nvSpPr>
          <p:cNvPr id="24581" name="文本框 24580"/>
          <p:cNvSpPr txBox="1"/>
          <p:nvPr/>
        </p:nvSpPr>
        <p:spPr>
          <a:xfrm>
            <a:off x="252095" y="1895475"/>
            <a:ext cx="8807450" cy="3451860"/>
          </a:xfrm>
          <a:prstGeom prst="rect">
            <a:avLst/>
          </a:prstGeom>
          <a:noFill/>
          <a:ln w="9525">
            <a:noFill/>
          </a:ln>
        </p:spPr>
        <p:txBody>
          <a:bodyPr wrap="square">
            <a:spAutoFit/>
          </a:bodyPr>
          <a:p>
            <a:pPr>
              <a:lnSpc>
                <a:spcPct val="135000"/>
              </a:lnSpc>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1</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）传质过程</a:t>
            </a:r>
            <a:endParaRPr lang="zh-CN" altLang="en-US" sz="2400" dirty="0">
              <a:solidFill>
                <a:srgbClr val="FF0000"/>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迁移：由流体内部的压力梯度或电场、磁场所产生的强迫扩散。</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对流：由温度梯度引起的热扩散。</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扩散：分子在不受任何外力作用下运动的结果，即在整个系统</a:t>
            </a:r>
            <a:r>
              <a:rPr lang="en-US" altLang="zh-CN" sz="2400" b="1" dirty="0">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2400" b="1"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b="1"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内达到并保持均一状态。</a:t>
            </a:r>
            <a:endParaRPr lang="zh-CN" altLang="en-US" sz="2400" b="1"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4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1331595" y="335915"/>
            <a:ext cx="3360420" cy="583565"/>
          </a:xfrm>
          <a:prstGeom prst="rect">
            <a:avLst/>
          </a:prstGeom>
          <a:noFill/>
        </p:spPr>
        <p:txBody>
          <a:bodyPr wrap="none" rtlCol="0" anchor="t">
            <a:spAutoFit/>
          </a:bodyPr>
          <a:p>
            <a:r>
              <a:rPr lang="en-US" altLang="zh-CN" sz="3200" dirty="0">
                <a:latin typeface="微软雅黑" panose="020B0503020204020204" charset="-122"/>
                <a:ea typeface="微软雅黑" panose="020B0503020204020204" charset="-122"/>
                <a:cs typeface="微软雅黑" panose="020B0503020204020204" charset="-122"/>
                <a:sym typeface="+mn-ea"/>
              </a:rPr>
              <a:t>1.7 </a:t>
            </a:r>
            <a:r>
              <a:rPr lang="zh-CN" altLang="en-US" sz="3200" dirty="0">
                <a:latin typeface="微软雅黑" panose="020B0503020204020204" charset="-122"/>
                <a:ea typeface="微软雅黑" panose="020B0503020204020204" charset="-122"/>
                <a:cs typeface="微软雅黑" panose="020B0503020204020204" charset="-122"/>
                <a:sym typeface="+mn-ea"/>
              </a:rPr>
              <a:t>分离过程机理</a:t>
            </a:r>
            <a:endParaRPr lang="zh-CN" altLang="en-US" sz="320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标题 33793"/>
          <p:cNvSpPr>
            <a:spLocks noGrp="1"/>
          </p:cNvSpPr>
          <p:nvPr>
            <p:ph type="title"/>
          </p:nvPr>
        </p:nvSpPr>
        <p:spPr>
          <a:xfrm>
            <a:off x="611505" y="1052830"/>
            <a:ext cx="7772400" cy="1143000"/>
          </a:xfrm>
        </p:spPr>
        <p:txBody>
          <a:bodyPr anchor="ctr" anchorCtr="0"/>
          <a:p>
            <a:r>
              <a:rPr lang="zh-CN" altLang="en-US" sz="3200" b="1"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3200" b="1" dirty="0">
                <a:solidFill>
                  <a:srgbClr val="FF0000"/>
                </a:solidFill>
                <a:latin typeface="微软雅黑" panose="020B0503020204020204" charset="-122"/>
                <a:ea typeface="微软雅黑" panose="020B0503020204020204" charset="-122"/>
                <a:cs typeface="微软雅黑" panose="020B0503020204020204" charset="-122"/>
              </a:rPr>
              <a:t>2</a:t>
            </a:r>
            <a:r>
              <a:rPr lang="zh-CN" altLang="en-US" sz="3200" b="1" dirty="0">
                <a:solidFill>
                  <a:srgbClr val="FF0000"/>
                </a:solidFill>
                <a:latin typeface="微软雅黑" panose="020B0503020204020204" charset="-122"/>
                <a:ea typeface="微软雅黑" panose="020B0503020204020204" charset="-122"/>
                <a:cs typeface="微软雅黑" panose="020B0503020204020204" charset="-122"/>
              </a:rPr>
              <a:t>）相界面作用</a:t>
            </a:r>
            <a:endParaRPr lang="zh-CN" altLang="en-US" sz="32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33797" name="文本框 33796"/>
          <p:cNvSpPr txBox="1"/>
          <p:nvPr/>
        </p:nvSpPr>
        <p:spPr>
          <a:xfrm>
            <a:off x="467360" y="1917065"/>
            <a:ext cx="7924800" cy="1641475"/>
          </a:xfrm>
          <a:prstGeom prst="rect">
            <a:avLst/>
          </a:prstGeom>
          <a:noFill/>
          <a:ln w="9525">
            <a:noFill/>
          </a:ln>
        </p:spPr>
        <p:txBody>
          <a:bodyPr>
            <a:spAutoFit/>
          </a:bodyPr>
          <a:p>
            <a:pPr>
              <a:lnSpc>
                <a:spcPct val="140000"/>
              </a:lnSpc>
            </a:pP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分离从一相到另一相的突变，在统计上只是一或二个分子厚的层面，在这个范围内起主要作用的是吸附和解吸。任何吸附和解吸现象的本质，都是分子间相互作用的结果。</a:t>
            </a:r>
            <a:endParaRPr lang="zh-CN" altLang="en-US" sz="24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6634" name="文本框 26633"/>
          <p:cNvSpPr txBox="1"/>
          <p:nvPr/>
        </p:nvSpPr>
        <p:spPr>
          <a:xfrm>
            <a:off x="611505" y="3644900"/>
            <a:ext cx="8018780" cy="1476375"/>
          </a:xfrm>
          <a:prstGeom prst="rect">
            <a:avLst/>
          </a:prstGeom>
          <a:noFill/>
          <a:ln w="9525">
            <a:noFill/>
          </a:ln>
        </p:spPr>
        <p:txBody>
          <a:bodyPr wrap="square">
            <a:spAutoFit/>
          </a:bodyPr>
          <a:p>
            <a:pPr>
              <a:lnSpc>
                <a:spcPct val="125000"/>
              </a:lnSpc>
            </a:pPr>
            <a:r>
              <a:rPr lang="en-US" altLang="zh-CN" sz="2400" b="1"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吸附（</a:t>
            </a:r>
            <a:r>
              <a:rPr lang="en-US" altLang="zh-CN" sz="2400" b="1">
                <a:solidFill>
                  <a:schemeClr val="tx1"/>
                </a:solidFill>
                <a:latin typeface="微软雅黑" panose="020B0503020204020204" charset="-122"/>
                <a:ea typeface="微软雅黑" panose="020B0503020204020204" charset="-122"/>
                <a:cs typeface="微软雅黑" panose="020B0503020204020204" charset="-122"/>
              </a:rPr>
              <a:t>adsorption</a:t>
            </a:r>
            <a:r>
              <a:rPr lang="zh-CN" altLang="en-US" sz="2400" b="1">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发生在界面上的分配过程。</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25000"/>
              </a:lnSpc>
            </a:pP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 吸收（</a:t>
            </a:r>
            <a:r>
              <a:rPr lang="en-US" altLang="zh-CN" sz="2400" b="1" err="1">
                <a:solidFill>
                  <a:schemeClr val="tx1"/>
                </a:solidFill>
                <a:latin typeface="微软雅黑" panose="020B0503020204020204" charset="-122"/>
                <a:ea typeface="微软雅黑" panose="020B0503020204020204" charset="-122"/>
                <a:cs typeface="微软雅黑" panose="020B0503020204020204" charset="-122"/>
              </a:rPr>
              <a:t>absorptioin</a:t>
            </a:r>
            <a:r>
              <a:rPr lang="zh-CN" altLang="en-US" sz="2400" b="1">
                <a:solidFill>
                  <a:schemeClr val="tx1"/>
                </a:solidFill>
                <a:latin typeface="微软雅黑" panose="020B0503020204020204" charset="-122"/>
                <a:ea typeface="微软雅黑" panose="020B0503020204020204" charset="-122"/>
                <a:cs typeface="微软雅黑" panose="020B0503020204020204" charset="-122"/>
              </a:rPr>
              <a:t>）</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发生在相内部的分配过程。</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25000"/>
              </a:lnSpc>
            </a:pP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 吸着（</a:t>
            </a:r>
            <a:r>
              <a:rPr lang="en-US" altLang="zh-CN" sz="2400" b="1">
                <a:solidFill>
                  <a:schemeClr val="tx1"/>
                </a:solidFill>
                <a:latin typeface="微软雅黑" panose="020B0503020204020204" charset="-122"/>
                <a:ea typeface="微软雅黑" panose="020B0503020204020204" charset="-122"/>
                <a:cs typeface="微软雅黑" panose="020B0503020204020204" charset="-122"/>
              </a:rPr>
              <a:t>sorption</a:t>
            </a:r>
            <a:r>
              <a:rPr lang="zh-CN" altLang="en-US" sz="24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 上述两者统称</a:t>
            </a:r>
            <a:r>
              <a:rPr lang="zh-CN" altLang="en-US" sz="2400" b="1">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2400" b="1">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1331595" y="335915"/>
            <a:ext cx="3360420" cy="583565"/>
          </a:xfrm>
          <a:prstGeom prst="rect">
            <a:avLst/>
          </a:prstGeom>
          <a:noFill/>
        </p:spPr>
        <p:txBody>
          <a:bodyPr wrap="none" rtlCol="0" anchor="t">
            <a:spAutoFit/>
          </a:bodyPr>
          <a:p>
            <a:r>
              <a:rPr lang="en-US" altLang="zh-CN" sz="3200" dirty="0">
                <a:latin typeface="微软雅黑" panose="020B0503020204020204" charset="-122"/>
                <a:ea typeface="微软雅黑" panose="020B0503020204020204" charset="-122"/>
                <a:cs typeface="微软雅黑" panose="020B0503020204020204" charset="-122"/>
                <a:sym typeface="+mn-ea"/>
              </a:rPr>
              <a:t>1.7 </a:t>
            </a:r>
            <a:r>
              <a:rPr lang="zh-CN" altLang="en-US" sz="3200" dirty="0">
                <a:latin typeface="微软雅黑" panose="020B0503020204020204" charset="-122"/>
                <a:ea typeface="微软雅黑" panose="020B0503020204020204" charset="-122"/>
                <a:cs typeface="微软雅黑" panose="020B0503020204020204" charset="-122"/>
                <a:sym typeface="+mn-ea"/>
              </a:rPr>
              <a:t>分离过程机理</a:t>
            </a:r>
            <a:endParaRPr lang="zh-CN" altLang="en-US" sz="320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7649"/>
          <p:cNvSpPr>
            <a:spLocks noGrp="1"/>
          </p:cNvSpPr>
          <p:nvPr/>
        </p:nvSpPr>
        <p:spPr>
          <a:xfrm>
            <a:off x="533400" y="1358265"/>
            <a:ext cx="2590800" cy="914400"/>
          </a:xfrm>
          <a:prstGeom prst="rect">
            <a:avLst/>
          </a:prstGeom>
          <a:noFill/>
          <a:ln w="9525">
            <a:noFill/>
            <a:miter lim="800000"/>
          </a:ln>
          <a:effectLst/>
        </p:spPr>
        <p:txBody>
          <a:bodyPr vert="horz" wrap="square" lIns="91440" tIns="45720" rIns="91440" bIns="45720" numCol="1" anchor="ctr" anchorCtr="0" compatLnSpc="1"/>
          <a:lstStyle>
            <a:lvl1pPr algn="l" rtl="0" eaLnBrk="0" fontAlgn="base" hangingPunct="0">
              <a:spcBef>
                <a:spcPct val="0"/>
              </a:spcBef>
              <a:spcAft>
                <a:spcPct val="0"/>
              </a:spcAft>
              <a:defRPr sz="3500">
                <a:solidFill>
                  <a:srgbClr val="0033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5pPr>
            <a:lvl6pPr marL="457200" algn="l" rtl="0" fontAlgn="base">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6pPr>
            <a:lvl7pPr marL="914400" algn="l" rtl="0" fontAlgn="base">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7pPr>
            <a:lvl8pPr marL="1371600" algn="l" rtl="0" fontAlgn="base">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8pPr>
            <a:lvl9pPr marL="1828800" algn="l" rtl="0" fontAlgn="base">
              <a:spcBef>
                <a:spcPct val="0"/>
              </a:spcBef>
              <a:spcAft>
                <a:spcPct val="0"/>
              </a:spcAft>
              <a:defRPr sz="3500">
                <a:solidFill>
                  <a:srgbClr val="003399"/>
                </a:solidFill>
                <a:effectLst>
                  <a:outerShdw blurRad="38100" dist="38100" dir="2700000" algn="tl">
                    <a:srgbClr val="C0C0C0"/>
                  </a:outerShdw>
                </a:effectLst>
                <a:latin typeface="Arial" panose="020B0604020202020204" pitchFamily="34" charset="0"/>
                <a:ea typeface="黑体" panose="02010609060101010101" pitchFamily="49" charset="-122"/>
              </a:defRPr>
            </a:lvl9pPr>
          </a:lstStyle>
          <a:p>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3</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）溶解</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395605" y="2277110"/>
            <a:ext cx="8382000" cy="2030095"/>
          </a:xfrm>
          <a:prstGeom prst="rect">
            <a:avLst/>
          </a:prstGeom>
          <a:noFill/>
          <a:ln w="9525">
            <a:noFill/>
          </a:ln>
        </p:spPr>
        <p:txBody>
          <a:bodyPr>
            <a:spAutoFit/>
          </a:bodyPr>
          <a:p>
            <a:pPr>
              <a:lnSpc>
                <a:spcPct val="150000"/>
              </a:lnSpc>
            </a:pP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溶解是沉淀、萃取、分配色谱的基础。</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溶解规则：</a:t>
            </a: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分子极性相近者相溶；</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分子结构相似者相溶。</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1331595" y="335915"/>
            <a:ext cx="3859530" cy="645160"/>
          </a:xfrm>
          <a:prstGeom prst="rect">
            <a:avLst/>
          </a:prstGeom>
          <a:noFill/>
        </p:spPr>
        <p:txBody>
          <a:bodyPr wrap="none" rtlCol="0" anchor="t">
            <a:spAutoFit/>
          </a:bodyPr>
          <a:p>
            <a:r>
              <a:rPr lang="en-US" altLang="zh-CN" sz="3600" dirty="0">
                <a:latin typeface="黑体" panose="02010609060101010101" pitchFamily="49" charset="-122"/>
                <a:cs typeface="黑体" panose="02010609060101010101" pitchFamily="49" charset="-122"/>
                <a:sym typeface="+mn-ea"/>
              </a:rPr>
              <a:t>1.8 </a:t>
            </a:r>
            <a:r>
              <a:rPr lang="zh-CN" altLang="en-US" sz="3600" dirty="0">
                <a:latin typeface="黑体" panose="02010609060101010101" pitchFamily="49" charset="-122"/>
                <a:cs typeface="黑体" panose="02010609060101010101" pitchFamily="49" charset="-122"/>
                <a:sym typeface="+mn-ea"/>
              </a:rPr>
              <a:t>分离过程机理</a:t>
            </a:r>
            <a:endParaRPr lang="zh-CN" altLang="en-US" sz="3600">
              <a:latin typeface="黑体" panose="02010609060101010101" pitchFamily="49" charset="-122"/>
              <a:cs typeface="黑体" panose="02010609060101010101" pitchFamily="49" charset="-122"/>
            </a:endParaRPr>
          </a:p>
        </p:txBody>
      </p:sp>
    </p:spTree>
  </p:cSld>
  <p:clrMapOvr>
    <a:masterClrMapping/>
  </p:clrMapOvr>
  <p:transition>
    <p:cover dir="l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5" name="文本框 25604"/>
          <p:cNvSpPr txBox="1"/>
          <p:nvPr/>
        </p:nvSpPr>
        <p:spPr>
          <a:xfrm>
            <a:off x="395605" y="2061210"/>
            <a:ext cx="7620000" cy="2071370"/>
          </a:xfrm>
          <a:prstGeom prst="rect">
            <a:avLst/>
          </a:prstGeom>
          <a:noFill/>
          <a:ln w="9525">
            <a:noFill/>
          </a:ln>
        </p:spPr>
        <p:txBody>
          <a:bodyPr>
            <a:spAutoFit/>
          </a:bodyPr>
          <a:p>
            <a:pPr>
              <a:lnSpc>
                <a:spcPct val="140000"/>
              </a:lnSpc>
              <a:spcBef>
                <a:spcPct val="20000"/>
              </a:spcBef>
            </a:pP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化学中的平衡理论、化学反应理论</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40000"/>
              </a:lnSpc>
              <a:spcBef>
                <a:spcPct val="20000"/>
              </a:spcBef>
            </a:pP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酸碱作用       </a:t>
            </a: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氧化还原作用</a:t>
            </a:r>
            <a:endParaRPr lang="zh-CN" altLang="en-US" sz="280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40000"/>
              </a:lnSpc>
              <a:spcBef>
                <a:spcPct val="20000"/>
              </a:spcBef>
            </a:pP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络合作用</a:t>
            </a:r>
            <a:r>
              <a:rPr lang="zh-CN" altLang="en-US" sz="2800"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28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新相的形成</a:t>
            </a:r>
            <a:endParaRPr lang="zh-CN" altLang="en-US" sz="28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4578" name="标题 24577"/>
          <p:cNvSpPr>
            <a:spLocks noGrp="1"/>
          </p:cNvSpPr>
          <p:nvPr>
            <p:ph type="title"/>
          </p:nvPr>
        </p:nvSpPr>
        <p:spPr>
          <a:xfrm>
            <a:off x="395605" y="1124585"/>
            <a:ext cx="5562600" cy="914400"/>
          </a:xfrm>
        </p:spPr>
        <p:txBody>
          <a:bodyPr anchor="ctr" anchorCtr="0"/>
          <a:p>
            <a:r>
              <a:rPr lang="zh-CN" altLang="en-US" sz="2800" b="1" dirty="0">
                <a:solidFill>
                  <a:srgbClr val="FF0000"/>
                </a:solidFill>
                <a:latin typeface="微软雅黑" panose="020B0503020204020204" charset="-122"/>
                <a:ea typeface="微软雅黑" panose="020B0503020204020204" charset="-122"/>
              </a:rPr>
              <a:t>分离的化学</a:t>
            </a:r>
            <a:r>
              <a:rPr lang="zh-CN" altLang="en-US" sz="2800" b="1" dirty="0">
                <a:solidFill>
                  <a:srgbClr val="FF0000"/>
                </a:solidFill>
                <a:latin typeface="微软雅黑" panose="020B0503020204020204" charset="-122"/>
                <a:ea typeface="微软雅黑" panose="020B0503020204020204" charset="-122"/>
              </a:rPr>
              <a:t>作用</a:t>
            </a:r>
            <a:endParaRPr lang="zh-CN" altLang="en-US" sz="2800" b="1" dirty="0">
              <a:solidFill>
                <a:srgbClr val="FF0000"/>
              </a:solidFill>
              <a:latin typeface="微软雅黑" panose="020B0503020204020204" charset="-122"/>
              <a:ea typeface="微软雅黑" panose="020B0503020204020204" charset="-122"/>
            </a:endParaRPr>
          </a:p>
        </p:txBody>
      </p:sp>
      <p:sp>
        <p:nvSpPr>
          <p:cNvPr id="2" name="文本框 1"/>
          <p:cNvSpPr txBox="1"/>
          <p:nvPr/>
        </p:nvSpPr>
        <p:spPr>
          <a:xfrm>
            <a:off x="1331595" y="335915"/>
            <a:ext cx="3859530" cy="645160"/>
          </a:xfrm>
          <a:prstGeom prst="rect">
            <a:avLst/>
          </a:prstGeom>
          <a:noFill/>
        </p:spPr>
        <p:txBody>
          <a:bodyPr wrap="none" rtlCol="0" anchor="t">
            <a:spAutoFit/>
          </a:bodyPr>
          <a:p>
            <a:r>
              <a:rPr lang="en-US" altLang="zh-CN" sz="3600" dirty="0">
                <a:latin typeface="黑体" panose="02010609060101010101" pitchFamily="49" charset="-122"/>
                <a:cs typeface="黑体" panose="02010609060101010101" pitchFamily="49" charset="-122"/>
                <a:sym typeface="+mn-ea"/>
              </a:rPr>
              <a:t>1.8 </a:t>
            </a:r>
            <a:r>
              <a:rPr lang="zh-CN" altLang="en-US" sz="3600" dirty="0">
                <a:latin typeface="黑体" panose="02010609060101010101" pitchFamily="49" charset="-122"/>
                <a:cs typeface="黑体" panose="02010609060101010101" pitchFamily="49" charset="-122"/>
                <a:sym typeface="+mn-ea"/>
              </a:rPr>
              <a:t>分离过程机理</a:t>
            </a:r>
            <a:endParaRPr lang="zh-CN" altLang="en-US" sz="3600">
              <a:latin typeface="黑体" panose="02010609060101010101" pitchFamily="49" charset="-122"/>
              <a:cs typeface="黑体" panose="02010609060101010101" pitchFamily="49" charset="-122"/>
            </a:endParaRPr>
          </a:p>
        </p:txBody>
      </p:sp>
    </p:spTree>
  </p:cSld>
  <p:clrMapOvr>
    <a:masterClrMapping/>
  </p:clrMapOvr>
  <p:transition>
    <p:cover dir="l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8066" name="矩形 1368065" descr="7b0a202020202262756c6c6574223a20227b5c2263617465676f727949645c223a31303030352c5c2274656d706c61746549645c223a32303233313533367d220a7d0a"/>
          <p:cNvSpPr/>
          <p:nvPr>
            <p:custDataLst>
              <p:tags r:id="rId1"/>
            </p:custDataLst>
          </p:nvPr>
        </p:nvSpPr>
        <p:spPr>
          <a:xfrm>
            <a:off x="467043" y="1485265"/>
            <a:ext cx="8351837" cy="2694305"/>
          </a:xfrm>
          <a:prstGeom prst="rect">
            <a:avLst/>
          </a:prstGeom>
          <a:noFill/>
          <a:ln w="9525">
            <a:noFill/>
          </a:ln>
        </p:spPr>
        <p:txBody>
          <a:bodyPr>
            <a:spAutoFit/>
          </a:bodyPr>
          <a:p>
            <a:pPr algn="just">
              <a:lnSpc>
                <a:spcPct val="125000"/>
              </a:lnSpc>
              <a:spcBef>
                <a:spcPct val="20000"/>
              </a:spcBef>
              <a:buBlip>
                <a:blip r:embed="rId2"/>
              </a:buBlip>
            </a:pP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 </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认识物质世界的必经之路</a:t>
            </a:r>
            <a:r>
              <a:rPr lang="en-US" altLang="zh-CN" sz="2400">
                <a:solidFill>
                  <a:schemeClr val="tx1"/>
                </a:solidFill>
                <a:latin typeface="微软雅黑" panose="020B0503020204020204" charset="-122"/>
                <a:ea typeface="微软雅黑" panose="020B0503020204020204" charset="-122"/>
                <a:cs typeface="微软雅黑" panose="020B0503020204020204" charset="-122"/>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纯物质</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gn="just">
              <a:lnSpc>
                <a:spcPct val="125000"/>
              </a:lnSpc>
              <a:spcBef>
                <a:spcPct val="20000"/>
              </a:spcBef>
              <a:buBlip>
                <a:blip r:embed="rId2"/>
              </a:buBlip>
            </a:pP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 </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各种分析技术的前提</a:t>
            </a:r>
            <a:r>
              <a:rPr lang="en-US" altLang="zh-CN" sz="2400">
                <a:solidFill>
                  <a:schemeClr val="tx1"/>
                </a:solidFill>
                <a:latin typeface="微软雅黑" panose="020B0503020204020204" charset="-122"/>
                <a:ea typeface="微软雅黑" panose="020B0503020204020204" charset="-122"/>
                <a:cs typeface="微软雅黑" panose="020B0503020204020204" charset="-122"/>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样品处理</a:t>
            </a:r>
            <a:endParaRPr lang="zh-CN" altLang="en-US" sz="2400" dirty="0">
              <a:solidFill>
                <a:srgbClr val="FF0000"/>
              </a:solidFill>
              <a:latin typeface="微软雅黑" panose="020B0503020204020204" charset="-122"/>
              <a:ea typeface="微软雅黑" panose="020B0503020204020204" charset="-122"/>
              <a:cs typeface="微软雅黑" panose="020B0503020204020204" charset="-122"/>
            </a:endParaRPr>
          </a:p>
          <a:p>
            <a:pPr algn="just">
              <a:lnSpc>
                <a:spcPct val="125000"/>
              </a:lnSpc>
              <a:spcBef>
                <a:spcPct val="20000"/>
              </a:spcBef>
              <a:buBlip>
                <a:blip r:embed="rId2"/>
              </a:buBlip>
            </a:pP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 </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延伸分析方法的检出下限</a:t>
            </a:r>
            <a:r>
              <a:rPr lang="en-US" altLang="zh-CN" sz="2400">
                <a:solidFill>
                  <a:schemeClr val="tx1"/>
                </a:solidFill>
                <a:latin typeface="微软雅黑" panose="020B0503020204020204" charset="-122"/>
                <a:ea typeface="微软雅黑" panose="020B0503020204020204" charset="-122"/>
                <a:cs typeface="微软雅黑" panose="020B0503020204020204" charset="-122"/>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富集和浓缩</a:t>
            </a:r>
            <a:endParaRPr lang="zh-CN" altLang="en-US" sz="2400" dirty="0">
              <a:solidFill>
                <a:srgbClr val="FF0000"/>
              </a:solidFill>
              <a:latin typeface="微软雅黑" panose="020B0503020204020204" charset="-122"/>
              <a:ea typeface="微软雅黑" panose="020B0503020204020204" charset="-122"/>
              <a:cs typeface="微软雅黑" panose="020B0503020204020204" charset="-122"/>
            </a:endParaRPr>
          </a:p>
          <a:p>
            <a:pPr algn="just">
              <a:lnSpc>
                <a:spcPct val="125000"/>
              </a:lnSpc>
              <a:spcBef>
                <a:spcPct val="20000"/>
              </a:spcBef>
              <a:buBlip>
                <a:blip r:embed="rId2"/>
              </a:buBlip>
            </a:pP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 </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其他</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sym typeface="+mn-ea"/>
              </a:rPr>
              <a:t>学</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科发展的基础</a:t>
            </a:r>
            <a:r>
              <a:rPr lang="en-US" altLang="zh-CN" sz="2400">
                <a:solidFill>
                  <a:schemeClr val="tx1"/>
                </a:solidFill>
                <a:latin typeface="微软雅黑" panose="020B0503020204020204" charset="-122"/>
                <a:ea typeface="微软雅黑" panose="020B0503020204020204" charset="-122"/>
                <a:cs typeface="微软雅黑" panose="020B0503020204020204" charset="-122"/>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物理、化学、环境、生物、材料等</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gn="just">
              <a:lnSpc>
                <a:spcPct val="125000"/>
              </a:lnSpc>
              <a:spcBef>
                <a:spcPct val="20000"/>
              </a:spcBef>
              <a:buBlip>
                <a:blip r:embed="rId2"/>
              </a:buBlip>
            </a:pPr>
            <a:r>
              <a:rPr lang="en-US" altLang="zh-CN" sz="2400" dirty="0">
                <a:solidFill>
                  <a:srgbClr val="FF0000"/>
                </a:solidFill>
                <a:latin typeface="微软雅黑" panose="020B0503020204020204" charset="-122"/>
                <a:ea typeface="微软雅黑" panose="020B0503020204020204" charset="-122"/>
                <a:cs typeface="微软雅黑" panose="020B0503020204020204" charset="-122"/>
              </a:rPr>
              <a:t> </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提高人类的生活品质</a:t>
            </a:r>
            <a:r>
              <a:rPr lang="en-US" altLang="zh-CN" sz="2400">
                <a:latin typeface="微软雅黑" panose="020B0503020204020204" charset="-122"/>
                <a:ea typeface="微软雅黑" panose="020B0503020204020204" charset="-122"/>
                <a:cs typeface="微软雅黑" panose="020B0503020204020204" charset="-122"/>
                <a:sym typeface="+mn-ea"/>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纯净水、精盐、各种药剂等</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1187450" y="405130"/>
            <a:ext cx="4572000" cy="629920"/>
          </a:xfrm>
          <a:prstGeom prst="rect">
            <a:avLst/>
          </a:prstGeom>
          <a:noFill/>
        </p:spPr>
        <p:txBody>
          <a:bodyPr wrap="square" rtlCol="0" anchor="t">
            <a:spAutoFit/>
          </a:bodyPr>
          <a:p>
            <a:pPr marL="457200" indent="-457200" algn="just">
              <a:lnSpc>
                <a:spcPct val="125000"/>
              </a:lnSpc>
              <a:spcBef>
                <a:spcPct val="20000"/>
              </a:spcBef>
              <a:buNone/>
            </a:pPr>
            <a:r>
              <a:rPr lang="zh-CN" altLang="en-US" sz="2800" dirty="0">
                <a:solidFill>
                  <a:schemeClr val="tx1"/>
                </a:solidFill>
                <a:latin typeface="微软雅黑" panose="020B0503020204020204" charset="-122"/>
                <a:ea typeface="微软雅黑" panose="020B0503020204020204" charset="-122"/>
                <a:sym typeface="+mn-ea"/>
              </a:rPr>
              <a:t>分离的重要性</a:t>
            </a:r>
            <a:endParaRPr lang="zh-CN" altLang="en-US" sz="2800" dirty="0">
              <a:solidFill>
                <a:schemeClr val="tx1"/>
              </a:solidFill>
              <a:latin typeface="微软雅黑" panose="020B0503020204020204" charset="-122"/>
              <a:ea typeface="微软雅黑" panose="020B0503020204020204" charset="-122"/>
              <a:sym typeface="+mn-ea"/>
            </a:endParaRPr>
          </a:p>
        </p:txBody>
      </p:sp>
      <p:pic>
        <p:nvPicPr>
          <p:cNvPr id="2" name="图片 1"/>
          <p:cNvPicPr/>
          <p:nvPr/>
        </p:nvPicPr>
        <p:blipFill>
          <a:blip r:embed="rId3"/>
          <a:stretch>
            <a:fillRect/>
          </a:stretch>
        </p:blipFill>
        <p:spPr>
          <a:xfrm>
            <a:off x="539115" y="4580890"/>
            <a:ext cx="2419985" cy="1523365"/>
          </a:xfrm>
          <a:prstGeom prst="rect">
            <a:avLst/>
          </a:prstGeom>
          <a:noFill/>
          <a:ln w="9525">
            <a:noFill/>
          </a:ln>
        </p:spPr>
      </p:pic>
      <p:pic>
        <p:nvPicPr>
          <p:cNvPr id="3" name="图片 2"/>
          <p:cNvPicPr/>
          <p:nvPr/>
        </p:nvPicPr>
        <p:blipFill>
          <a:blip r:embed="rId4"/>
          <a:stretch>
            <a:fillRect/>
          </a:stretch>
        </p:blipFill>
        <p:spPr>
          <a:xfrm>
            <a:off x="3203575" y="4594860"/>
            <a:ext cx="2418715" cy="1537335"/>
          </a:xfrm>
          <a:prstGeom prst="rect">
            <a:avLst/>
          </a:prstGeom>
          <a:noFill/>
          <a:ln w="9525">
            <a:noFill/>
          </a:ln>
        </p:spPr>
      </p:pic>
      <p:pic>
        <p:nvPicPr>
          <p:cNvPr id="6" name="图片 5"/>
          <p:cNvPicPr/>
          <p:nvPr/>
        </p:nvPicPr>
        <p:blipFill>
          <a:blip r:embed="rId5"/>
          <a:stretch>
            <a:fillRect/>
          </a:stretch>
        </p:blipFill>
        <p:spPr>
          <a:xfrm>
            <a:off x="5868035" y="4580890"/>
            <a:ext cx="2418080" cy="1509395"/>
          </a:xfrm>
          <a:prstGeom prst="rect">
            <a:avLst/>
          </a:prstGeom>
          <a:noFill/>
          <a:ln w="9525">
            <a:noFill/>
          </a:ln>
        </p:spPr>
      </p:pic>
      <p:sp>
        <p:nvSpPr>
          <p:cNvPr id="7" name="灯片编号占位符 4"/>
          <p:cNvSpPr>
            <a:spLocks noGrp="1"/>
          </p:cNvSpPr>
          <p:nvPr/>
        </p:nvSpPr>
        <p:spPr>
          <a:xfrm>
            <a:off x="6336665" y="5758180"/>
            <a:ext cx="2133600" cy="457200"/>
          </a:xfrm>
          <a:prstGeom prst="rect">
            <a:avLst/>
          </a:prstGeom>
          <a:noFill/>
          <a:ln w="9525">
            <a:noFill/>
            <a:miter lim="800000"/>
          </a:ln>
          <a:effectLst/>
        </p:spPr>
        <p:txBody>
          <a:bodyPr vert="horz" wrap="square" lIns="91440" tIns="45720" rIns="91440" bIns="45720" numCol="1" anchor="t" anchorCtr="0" compatLnSpc="1"/>
          <a:lstStyle>
            <a:defPPr>
              <a:defRPr lang="zh-CN"/>
            </a:defPPr>
            <a:lvl1pPr marL="0" algn="r" defTabSz="914400" rtl="0" eaLnBrk="1" latinLnBrk="0" hangingPunct="1">
              <a:defRPr sz="1000" b="0" kern="1200">
                <a:solidFill>
                  <a:schemeClr val="tx1"/>
                </a:solidFill>
                <a:latin typeface="+mn-lt"/>
                <a:ea typeface="宋体" panose="0201060003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a:latin typeface="Arial" panose="020B0604020202020204" pitchFamily="34" charset="0"/>
            </a:endParaRPr>
          </a:p>
        </p:txBody>
      </p:sp>
    </p:spTree>
  </p:cSld>
  <p:clrMapOvr>
    <a:masterClrMapping/>
  </p:clrMapOvr>
  <p:transition>
    <p:cover dir="l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3215" y="1268730"/>
            <a:ext cx="7906385" cy="3969385"/>
          </a:xfrm>
          <a:prstGeom prst="rect">
            <a:avLst/>
          </a:prstGeom>
          <a:noFill/>
        </p:spPr>
        <p:txBody>
          <a:bodyPr wrap="square" rtlCol="0" anchor="t">
            <a:spAutoFit/>
          </a:bodyPr>
          <a:p>
            <a:pPr algn="just">
              <a:lnSpc>
                <a:spcPct val="150000"/>
              </a:lnSpc>
            </a:pPr>
            <a:r>
              <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1. </a:t>
            </a: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在你的经历或论文研究中，你所进行的积极的分离工作有哪些？举例说明。</a:t>
            </a:r>
            <a:endPar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gn="just">
              <a:lnSpc>
                <a:spcPct val="150000"/>
              </a:lnSpc>
            </a:pPr>
            <a:r>
              <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2. </a:t>
            </a: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从分离科学的角度分析，你认为</a:t>
            </a:r>
            <a:r>
              <a:rPr lang="en-US" altLang="zh-CN" sz="240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FIA</a:t>
            </a:r>
            <a:r>
              <a:rPr lang="zh-CN" altLang="en-US" sz="240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和</a:t>
            </a:r>
            <a:r>
              <a:rPr lang="en-US" altLang="zh-CN" sz="240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MS</a:t>
            </a: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是一种分离方法吗？</a:t>
            </a:r>
            <a:endPar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nSpc>
                <a:spcPct val="150000"/>
              </a:lnSpc>
            </a:pPr>
            <a:r>
              <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3. </a:t>
            </a: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为什么说</a:t>
            </a:r>
            <a:r>
              <a:rPr lang="zh-CN" altLang="en-US" sz="240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a:t>
            </a: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分离必须付出代价，分离过程必须做功”和“没有性质差异就不可能进行分离”？ </a:t>
            </a:r>
            <a:endPar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p>
            <a:pPr>
              <a:lnSpc>
                <a:spcPct val="150000"/>
              </a:lnSpc>
            </a:pPr>
            <a:endPar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 name="文本框 4"/>
          <p:cNvSpPr txBox="1"/>
          <p:nvPr/>
        </p:nvSpPr>
        <p:spPr>
          <a:xfrm>
            <a:off x="1187450" y="476885"/>
            <a:ext cx="1808480" cy="583565"/>
          </a:xfrm>
          <a:prstGeom prst="rect">
            <a:avLst/>
          </a:prstGeom>
          <a:noFill/>
        </p:spPr>
        <p:txBody>
          <a:bodyPr wrap="none" rtlCol="0" anchor="t">
            <a:spAutoFit/>
          </a:bodyPr>
          <a:p>
            <a:r>
              <a:rPr lang="zh-CN" altLang="en-US" sz="3200" dirty="0">
                <a:solidFill>
                  <a:srgbClr val="FF0000"/>
                </a:solidFill>
                <a:latin typeface="微软雅黑" panose="020B0503020204020204" charset="-122"/>
                <a:ea typeface="微软雅黑" panose="020B0503020204020204" charset="-122"/>
                <a:sym typeface="+mn-ea"/>
              </a:rPr>
              <a:t>课堂讨论</a:t>
            </a:r>
            <a:endParaRPr lang="zh-CN" altLang="en-US" sz="3200" dirty="0">
              <a:solidFill>
                <a:srgbClr val="FF0000"/>
              </a:solidFill>
              <a:latin typeface="微软雅黑" panose="020B0503020204020204" charset="-122"/>
              <a:ea typeface="微软雅黑" panose="020B0503020204020204" charset="-122"/>
              <a:sym typeface="+mn-ea"/>
            </a:endParaRPr>
          </a:p>
        </p:txBody>
      </p:sp>
    </p:spTree>
  </p:cSld>
  <p:clrMapOvr>
    <a:masterClrMapping/>
  </p:clrMapOvr>
  <p:transition>
    <p:cover dir="l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idx="1"/>
          </p:nvPr>
        </p:nvSpPr>
        <p:spPr>
          <a:xfrm>
            <a:off x="323850" y="1433513"/>
            <a:ext cx="8229600" cy="363696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ts val="600"/>
              </a:spcAft>
              <a:buClr>
                <a:srgbClr val="0000FF"/>
              </a:buClr>
              <a:buSzPct val="70000"/>
              <a:buFont typeface="Wingdings" panose="05000000000000000000" pitchFamily="2" charset="2"/>
              <a:buChar char="l"/>
              <a:defRPr/>
            </a:pPr>
            <a:r>
              <a:rPr kumimoji="0" lang="zh-CN" altLang="en-US" sz="3000" b="1" i="0" u="none" strike="noStrike" kern="0" cap="none" spc="0" normalizeH="0" baseline="0" noProof="0" dirty="0" smtClean="0">
                <a:ln>
                  <a:noFill/>
                </a:ln>
                <a:solidFill>
                  <a:srgbClr val="000099"/>
                </a:solidFill>
                <a:effectLst/>
                <a:uLnTx/>
                <a:uFillTx/>
                <a:latin typeface="微软雅黑" panose="020B0503020204020204" charset="-122"/>
                <a:ea typeface="微软雅黑" panose="020B0503020204020204" charset="-122"/>
                <a:cs typeface="+mn-cs"/>
              </a:rPr>
              <a:t>分析化学</a:t>
            </a:r>
            <a:r>
              <a:rPr kumimoji="0" lang="zh-CN" altLang="en-US" sz="3000" b="1" i="0" u="none" strike="noStrike" kern="0" cap="none" spc="0" normalizeH="0" baseline="0" noProof="0" dirty="0">
                <a:ln>
                  <a:noFill/>
                </a:ln>
                <a:solidFill>
                  <a:srgbClr val="000099"/>
                </a:solidFill>
                <a:effectLst/>
                <a:uLnTx/>
                <a:uFillTx/>
                <a:latin typeface="微软雅黑" panose="020B0503020204020204" charset="-122"/>
                <a:ea typeface="微软雅黑" panose="020B0503020204020204" charset="-122"/>
                <a:cs typeface="+mn-cs"/>
              </a:rPr>
              <a:t>：</a:t>
            </a:r>
            <a:r>
              <a:rPr kumimoji="0" lang="zh-CN" altLang="en-US" sz="24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微软雅黑" panose="020B0503020204020204" charset="-122"/>
                <a:ea typeface="微软雅黑" panose="020B0503020204020204" charset="-122"/>
                <a:cs typeface="+mn-cs"/>
              </a:rPr>
              <a:t>研究物质的化学组成、含量、结构</a:t>
            </a:r>
            <a:endParaRPr kumimoji="0" lang="zh-CN" altLang="en-US" sz="2400" b="1"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微软雅黑" panose="020B0503020204020204" charset="-122"/>
              <a:ea typeface="微软雅黑" panose="020B0503020204020204" charset="-122"/>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2000" b="0" i="0" u="none" strike="noStrike" kern="0" cap="none" spc="0" normalizeH="0" baseline="0" noProof="0" dirty="0" smtClean="0">
              <a:ln>
                <a:noFill/>
              </a:ln>
              <a:solidFill>
                <a:srgbClr val="000099"/>
              </a:solidFill>
              <a:effectLst>
                <a:outerShdw blurRad="38100" dist="38100" dir="2700000" algn="tl">
                  <a:srgbClr val="C0C0C0"/>
                </a:outerShdw>
              </a:effectLst>
              <a:uLnTx/>
              <a:uFillTx/>
              <a:latin typeface="微软雅黑" panose="020B0503020204020204" charset="-122"/>
              <a:ea typeface="微软雅黑" panose="020B0503020204020204" charset="-122"/>
              <a:cs typeface="+mn-cs"/>
            </a:endParaRPr>
          </a:p>
        </p:txBody>
      </p:sp>
      <p:sp>
        <p:nvSpPr>
          <p:cNvPr id="6146" name="Text Box 6"/>
          <p:cNvSpPr txBox="1"/>
          <p:nvPr/>
        </p:nvSpPr>
        <p:spPr>
          <a:xfrm>
            <a:off x="2627948" y="3134995"/>
            <a:ext cx="3025775" cy="460375"/>
          </a:xfrm>
          <a:prstGeom prst="rect">
            <a:avLst/>
          </a:prstGeom>
          <a:noFill/>
          <a:ln w="9525">
            <a:noFill/>
          </a:ln>
        </p:spPr>
        <p:txBody>
          <a:bodyPr anchor="t">
            <a:spAutoFit/>
          </a:bodyPr>
          <a:lstStyle/>
          <a:p>
            <a:pPr>
              <a:buSzTx/>
            </a:pPr>
            <a:r>
              <a:rPr lang="zh-CN" altLang="en-US" sz="2400" dirty="0">
                <a:solidFill>
                  <a:srgbClr val="0000FF"/>
                </a:solidFill>
                <a:latin typeface="微软雅黑" panose="020B0503020204020204" charset="-122"/>
                <a:ea typeface="微软雅黑" panose="020B0503020204020204" charset="-122"/>
              </a:rPr>
              <a:t>物质的化学组成</a:t>
            </a:r>
            <a:endParaRPr lang="zh-CN" altLang="en-US" sz="2400" dirty="0">
              <a:solidFill>
                <a:srgbClr val="0000FF"/>
              </a:solidFill>
              <a:latin typeface="微软雅黑" panose="020B0503020204020204" charset="-122"/>
              <a:ea typeface="微软雅黑" panose="020B0503020204020204" charset="-122"/>
            </a:endParaRPr>
          </a:p>
        </p:txBody>
      </p:sp>
      <p:sp>
        <p:nvSpPr>
          <p:cNvPr id="6147" name="Text Box 7"/>
          <p:cNvSpPr txBox="1"/>
          <p:nvPr/>
        </p:nvSpPr>
        <p:spPr>
          <a:xfrm>
            <a:off x="5092700" y="3136900"/>
            <a:ext cx="2970213" cy="461963"/>
          </a:xfrm>
          <a:prstGeom prst="rect">
            <a:avLst/>
          </a:prstGeom>
          <a:noFill/>
          <a:ln w="9525">
            <a:noFill/>
          </a:ln>
        </p:spPr>
        <p:txBody>
          <a:bodyPr wrap="none" anchor="t">
            <a:spAutoFit/>
          </a:bodyPr>
          <a:lstStyle/>
          <a:p>
            <a:pPr algn="ctr">
              <a:buSzTx/>
            </a:pPr>
            <a:r>
              <a:rPr lang="zh-CN" altLang="en-US" sz="2400" b="0" dirty="0">
                <a:solidFill>
                  <a:srgbClr val="0000FF"/>
                </a:solidFill>
                <a:latin typeface="微软雅黑" panose="020B0503020204020204" charset="-122"/>
                <a:ea typeface="微软雅黑" panose="020B0503020204020204" charset="-122"/>
              </a:rPr>
              <a:t>各组分的相对含量？</a:t>
            </a:r>
            <a:endParaRPr lang="zh-CN" altLang="en-US" sz="2400" b="0" dirty="0">
              <a:solidFill>
                <a:srgbClr val="0000FF"/>
              </a:solidFill>
              <a:latin typeface="微软雅黑" panose="020B0503020204020204" charset="-122"/>
              <a:ea typeface="微软雅黑" panose="020B0503020204020204" charset="-122"/>
            </a:endParaRPr>
          </a:p>
        </p:txBody>
      </p:sp>
      <p:sp>
        <p:nvSpPr>
          <p:cNvPr id="6148" name="Text Box 8"/>
          <p:cNvSpPr txBox="1"/>
          <p:nvPr/>
        </p:nvSpPr>
        <p:spPr>
          <a:xfrm>
            <a:off x="5130800" y="4025900"/>
            <a:ext cx="2660650" cy="461963"/>
          </a:xfrm>
          <a:prstGeom prst="rect">
            <a:avLst/>
          </a:prstGeom>
          <a:noFill/>
          <a:ln w="9525">
            <a:noFill/>
          </a:ln>
        </p:spPr>
        <p:txBody>
          <a:bodyPr wrap="none" anchor="t">
            <a:spAutoFit/>
          </a:bodyPr>
          <a:lstStyle/>
          <a:p>
            <a:pPr algn="ctr">
              <a:buSzTx/>
            </a:pPr>
            <a:r>
              <a:rPr lang="zh-CN" altLang="en-US" sz="2400" b="0" dirty="0">
                <a:solidFill>
                  <a:srgbClr val="0000FF"/>
                </a:solidFill>
                <a:latin typeface="微软雅黑" panose="020B0503020204020204" charset="-122"/>
                <a:ea typeface="微软雅黑" panose="020B0503020204020204" charset="-122"/>
              </a:rPr>
              <a:t>物质的化学结构？</a:t>
            </a:r>
            <a:endParaRPr lang="zh-CN" altLang="en-US" sz="2400" b="0" dirty="0">
              <a:solidFill>
                <a:srgbClr val="0000FF"/>
              </a:solidFill>
              <a:latin typeface="微软雅黑" panose="020B0503020204020204" charset="-122"/>
              <a:ea typeface="微软雅黑" panose="020B0503020204020204" charset="-122"/>
            </a:endParaRPr>
          </a:p>
        </p:txBody>
      </p:sp>
      <p:sp>
        <p:nvSpPr>
          <p:cNvPr id="9" name="Text Box 9"/>
          <p:cNvSpPr txBox="1">
            <a:spLocks noChangeArrowheads="1"/>
          </p:cNvSpPr>
          <p:nvPr/>
        </p:nvSpPr>
        <p:spPr bwMode="auto">
          <a:xfrm>
            <a:off x="6454775" y="2703513"/>
            <a:ext cx="2012950" cy="457200"/>
          </a:xfrm>
          <a:prstGeom prst="rect">
            <a:avLst/>
          </a:prstGeom>
          <a:noFill/>
          <a:ln w="9525">
            <a:noFill/>
            <a:miter lim="800000"/>
          </a:ln>
          <a:effectLst/>
        </p:spPr>
        <p:txBody>
          <a:bodyPr wrap="none">
            <a:spAutoFit/>
          </a:bodyPr>
          <a:lstStyle/>
          <a:p>
            <a:pPr marR="0" algn="ctr" defTabSz="914400">
              <a:buClrTx/>
              <a:buSzTx/>
              <a:buFontTx/>
              <a:defRPr/>
            </a:pPr>
            <a:r>
              <a:rPr kumimoji="0" lang="en-US" altLang="zh-CN" sz="2400" kern="1200" cap="none" spc="0" normalizeH="0" baseline="0" noProof="0" dirty="0">
                <a:solidFill>
                  <a:srgbClr val="FF0066"/>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rPr>
              <a:t>——</a:t>
            </a:r>
            <a:r>
              <a:rPr kumimoji="0" lang="zh-CN" altLang="en-US" sz="2400" kern="1200" cap="none" spc="0" normalizeH="0" baseline="0" noProof="0" dirty="0">
                <a:solidFill>
                  <a:srgbClr val="FF0066"/>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rPr>
              <a:t>定性分析</a:t>
            </a:r>
            <a:endParaRPr kumimoji="0" lang="zh-CN" altLang="en-US" sz="2400" kern="1200" cap="none" spc="0" normalizeH="0" baseline="0" noProof="0" dirty="0">
              <a:solidFill>
                <a:srgbClr val="FF0066"/>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endParaRPr>
          </a:p>
        </p:txBody>
      </p:sp>
      <p:sp>
        <p:nvSpPr>
          <p:cNvPr id="10" name="Text Box 10"/>
          <p:cNvSpPr txBox="1">
            <a:spLocks noChangeArrowheads="1"/>
          </p:cNvSpPr>
          <p:nvPr/>
        </p:nvSpPr>
        <p:spPr bwMode="auto">
          <a:xfrm>
            <a:off x="6488113" y="3632200"/>
            <a:ext cx="2012950" cy="457200"/>
          </a:xfrm>
          <a:prstGeom prst="rect">
            <a:avLst/>
          </a:prstGeom>
          <a:noFill/>
          <a:ln w="9525">
            <a:noFill/>
            <a:miter lim="800000"/>
          </a:ln>
          <a:effectLst/>
        </p:spPr>
        <p:txBody>
          <a:bodyPr wrap="none">
            <a:spAutoFit/>
          </a:bodyPr>
          <a:lstStyle/>
          <a:p>
            <a:pPr marR="0" algn="ctr" defTabSz="914400">
              <a:buClrTx/>
              <a:buSzTx/>
              <a:buFontTx/>
              <a:defRPr/>
            </a:pPr>
            <a:r>
              <a:rPr kumimoji="0" lang="en-US" altLang="zh-CN" sz="2400" kern="1200" cap="none" spc="0" normalizeH="0" baseline="0" noProof="0" dirty="0">
                <a:solidFill>
                  <a:srgbClr val="FF0066"/>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rPr>
              <a:t>——</a:t>
            </a:r>
            <a:r>
              <a:rPr kumimoji="0" lang="zh-CN" altLang="en-US" sz="2400" kern="1200" cap="none" spc="0" normalizeH="0" baseline="0" noProof="0" dirty="0">
                <a:solidFill>
                  <a:srgbClr val="FF0066"/>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rPr>
              <a:t>定量分析</a:t>
            </a:r>
            <a:endParaRPr kumimoji="0" lang="zh-CN" altLang="en-US" sz="2400" kern="1200" cap="none" spc="0" normalizeH="0" baseline="0" noProof="0" dirty="0">
              <a:solidFill>
                <a:srgbClr val="FF0066"/>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endParaRPr>
          </a:p>
        </p:txBody>
      </p:sp>
      <p:sp>
        <p:nvSpPr>
          <p:cNvPr id="11" name="Text Box 11"/>
          <p:cNvSpPr txBox="1">
            <a:spLocks noChangeArrowheads="1"/>
          </p:cNvSpPr>
          <p:nvPr/>
        </p:nvSpPr>
        <p:spPr bwMode="auto">
          <a:xfrm>
            <a:off x="6519863" y="4411663"/>
            <a:ext cx="2012950" cy="457200"/>
          </a:xfrm>
          <a:prstGeom prst="rect">
            <a:avLst/>
          </a:prstGeom>
          <a:noFill/>
          <a:ln w="9525">
            <a:noFill/>
            <a:miter lim="800000"/>
          </a:ln>
          <a:effectLst/>
        </p:spPr>
        <p:txBody>
          <a:bodyPr wrap="none">
            <a:spAutoFit/>
          </a:bodyPr>
          <a:lstStyle/>
          <a:p>
            <a:pPr marR="0" algn="ctr" defTabSz="914400">
              <a:buClrTx/>
              <a:buSzTx/>
              <a:buFontTx/>
              <a:defRPr/>
            </a:pPr>
            <a:r>
              <a:rPr kumimoji="0" lang="en-US" altLang="zh-CN" sz="2400" kern="1200" cap="none" spc="0" normalizeH="0" baseline="0" noProof="0" dirty="0">
                <a:solidFill>
                  <a:srgbClr val="FF0066"/>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rPr>
              <a:t>——</a:t>
            </a:r>
            <a:r>
              <a:rPr kumimoji="0" lang="zh-CN" altLang="en-US" sz="2400" kern="1200" cap="none" spc="0" normalizeH="0" baseline="0" noProof="0" dirty="0">
                <a:solidFill>
                  <a:srgbClr val="FF0066"/>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rPr>
              <a:t>结构分析</a:t>
            </a:r>
            <a:endParaRPr kumimoji="0" lang="zh-CN" altLang="en-US" sz="2400" kern="1200" cap="none" spc="0" normalizeH="0" baseline="0" noProof="0" dirty="0">
              <a:solidFill>
                <a:srgbClr val="FF0066"/>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endParaRPr>
          </a:p>
        </p:txBody>
      </p:sp>
      <p:sp>
        <p:nvSpPr>
          <p:cNvPr id="12" name="Text Box 12"/>
          <p:cNvSpPr txBox="1">
            <a:spLocks noChangeArrowheads="1"/>
          </p:cNvSpPr>
          <p:nvPr/>
        </p:nvSpPr>
        <p:spPr bwMode="auto">
          <a:xfrm>
            <a:off x="1052513" y="3962400"/>
            <a:ext cx="1727200" cy="519113"/>
          </a:xfrm>
          <a:prstGeom prst="rect">
            <a:avLst/>
          </a:prstGeom>
          <a:noFill/>
          <a:ln w="9525">
            <a:noFill/>
            <a:miter lim="800000"/>
          </a:ln>
          <a:effectLst/>
        </p:spPr>
        <p:txBody>
          <a:bodyPr>
            <a:spAutoFit/>
          </a:bodyPr>
          <a:lstStyle/>
          <a:p>
            <a:pPr marR="0" defTabSz="914400">
              <a:buClrTx/>
              <a:buSzTx/>
              <a:buFontTx/>
              <a:defRPr/>
            </a:pPr>
            <a:r>
              <a:rPr kumimoji="0" lang="zh-CN" altLang="en-US" sz="2800" kern="1200" cap="none" spc="0" normalizeH="0" baseline="0" noProof="0" dirty="0">
                <a:effectLst>
                  <a:outerShdw blurRad="38100" dist="38100" dir="2700000" algn="tl">
                    <a:srgbClr val="C0C0C0"/>
                  </a:outerShdw>
                </a:effectLst>
                <a:latin typeface="微软雅黑" panose="020B0503020204020204" charset="-122"/>
                <a:ea typeface="微软雅黑" panose="020B0503020204020204" charset="-122"/>
                <a:cs typeface="+mn-cs"/>
              </a:rPr>
              <a:t>研究方法</a:t>
            </a:r>
            <a:endParaRPr kumimoji="0" lang="zh-CN" altLang="en-US" sz="2800" kern="1200" cap="none" spc="0" normalizeH="0" baseline="0" noProof="0" dirty="0">
              <a:effectLst>
                <a:outerShdw blurRad="38100" dist="38100" dir="2700000" algn="tl">
                  <a:srgbClr val="C0C0C0"/>
                </a:outerShdw>
              </a:effectLst>
              <a:latin typeface="微软雅黑" panose="020B0503020204020204" charset="-122"/>
              <a:ea typeface="微软雅黑" panose="020B0503020204020204" charset="-122"/>
              <a:cs typeface="+mn-cs"/>
            </a:endParaRPr>
          </a:p>
        </p:txBody>
      </p:sp>
      <p:sp>
        <p:nvSpPr>
          <p:cNvPr id="6153" name="Text Box 14"/>
          <p:cNvSpPr txBox="1"/>
          <p:nvPr/>
        </p:nvSpPr>
        <p:spPr>
          <a:xfrm>
            <a:off x="2699703" y="4496435"/>
            <a:ext cx="2057400" cy="460375"/>
          </a:xfrm>
          <a:prstGeom prst="rect">
            <a:avLst/>
          </a:prstGeom>
          <a:noFill/>
          <a:ln w="9525">
            <a:noFill/>
          </a:ln>
        </p:spPr>
        <p:txBody>
          <a:bodyPr anchor="t">
            <a:spAutoFit/>
          </a:bodyPr>
          <a:lstStyle/>
          <a:p>
            <a:pPr>
              <a:buSzTx/>
            </a:pPr>
            <a:r>
              <a:rPr lang="zh-CN" altLang="en-US" sz="2400" dirty="0">
                <a:solidFill>
                  <a:srgbClr val="0000FF"/>
                </a:solidFill>
                <a:latin typeface="微软雅黑" panose="020B0503020204020204" charset="-122"/>
                <a:ea typeface="微软雅黑" panose="020B0503020204020204" charset="-122"/>
              </a:rPr>
              <a:t>技术和理论</a:t>
            </a:r>
            <a:endParaRPr lang="zh-CN" altLang="en-US" sz="2400" dirty="0">
              <a:solidFill>
                <a:srgbClr val="0000FF"/>
              </a:solidFill>
              <a:latin typeface="微软雅黑" panose="020B0503020204020204" charset="-122"/>
              <a:ea typeface="微软雅黑" panose="020B0503020204020204" charset="-122"/>
            </a:endParaRPr>
          </a:p>
        </p:txBody>
      </p:sp>
      <p:grpSp>
        <p:nvGrpSpPr>
          <p:cNvPr id="6154" name="Group 15"/>
          <p:cNvGrpSpPr/>
          <p:nvPr/>
        </p:nvGrpSpPr>
        <p:grpSpPr>
          <a:xfrm>
            <a:off x="827088" y="2609850"/>
            <a:ext cx="1939925" cy="1638300"/>
            <a:chOff x="204" y="1506"/>
            <a:chExt cx="1007" cy="1185"/>
          </a:xfrm>
        </p:grpSpPr>
        <p:sp>
          <p:nvSpPr>
            <p:cNvPr id="15" name="Text Box 16"/>
            <p:cNvSpPr txBox="1">
              <a:spLocks noChangeArrowheads="1"/>
            </p:cNvSpPr>
            <p:nvPr/>
          </p:nvSpPr>
          <p:spPr bwMode="auto">
            <a:xfrm>
              <a:off x="272" y="1506"/>
              <a:ext cx="939" cy="327"/>
            </a:xfrm>
            <a:prstGeom prst="rect">
              <a:avLst/>
            </a:prstGeom>
            <a:noFill/>
            <a:ln w="9525">
              <a:noFill/>
              <a:miter lim="800000"/>
            </a:ln>
            <a:effectLst/>
          </p:spPr>
          <p:txBody>
            <a:bodyPr>
              <a:spAutoFit/>
            </a:bodyPr>
            <a:lstStyle/>
            <a:p>
              <a:pPr marR="0" algn="ctr" defTabSz="914400">
                <a:buClrTx/>
                <a:buSzTx/>
                <a:buFontTx/>
                <a:defRPr/>
              </a:pPr>
              <a:r>
                <a:rPr kumimoji="0" lang="zh-CN" altLang="en-US" sz="2800" kern="1200" cap="none" spc="0" normalizeH="0" baseline="0" noProof="0" dirty="0">
                  <a:effectLst>
                    <a:outerShdw blurRad="38100" dist="38100" dir="2700000" algn="tl">
                      <a:srgbClr val="C0C0C0"/>
                    </a:outerShdw>
                  </a:effectLst>
                  <a:latin typeface="微软雅黑" panose="020B0503020204020204" charset="-122"/>
                  <a:ea typeface="微软雅黑" panose="020B0503020204020204" charset="-122"/>
                  <a:cs typeface="+mn-cs"/>
                </a:rPr>
                <a:t>研究对象</a:t>
              </a:r>
              <a:endParaRPr kumimoji="0" lang="zh-CN" altLang="en-US" sz="2800" kern="1200" cap="none" spc="0" normalizeH="0" baseline="0" noProof="0" dirty="0">
                <a:effectLst>
                  <a:outerShdw blurRad="38100" dist="38100" dir="2700000" algn="tl">
                    <a:srgbClr val="C0C0C0"/>
                  </a:outerShdw>
                </a:effectLst>
                <a:latin typeface="微软雅黑" panose="020B0503020204020204" charset="-122"/>
                <a:ea typeface="微软雅黑" panose="020B0503020204020204" charset="-122"/>
                <a:cs typeface="+mn-cs"/>
              </a:endParaRPr>
            </a:p>
          </p:txBody>
        </p:sp>
        <p:sp>
          <p:nvSpPr>
            <p:cNvPr id="6156" name="AutoShape 17"/>
            <p:cNvSpPr/>
            <p:nvPr/>
          </p:nvSpPr>
          <p:spPr>
            <a:xfrm>
              <a:off x="204" y="1661"/>
              <a:ext cx="136" cy="1030"/>
            </a:xfrm>
            <a:prstGeom prst="leftBrace">
              <a:avLst>
                <a:gd name="adj1" fmla="val 62972"/>
                <a:gd name="adj2" fmla="val 50000"/>
              </a:avLst>
            </a:prstGeom>
            <a:noFill/>
            <a:ln w="31750" cap="flat" cmpd="sng">
              <a:solidFill>
                <a:srgbClr val="FF6600"/>
              </a:solidFill>
              <a:prstDash val="solid"/>
              <a:round/>
              <a:headEnd type="none" w="med" len="med"/>
              <a:tailEnd type="none" w="med" len="med"/>
            </a:ln>
          </p:spPr>
          <p:txBody>
            <a:bodyPr wrap="none" anchor="ctr"/>
            <a:lstStyle/>
            <a:p>
              <a:pPr>
                <a:buSzTx/>
              </a:pPr>
              <a:endParaRPr lang="zh-CN" altLang="en-US" dirty="0">
                <a:latin typeface="微软雅黑" panose="020B0503020204020204" charset="-122"/>
                <a:ea typeface="微软雅黑" panose="020B0503020204020204" charset="-122"/>
              </a:endParaRPr>
            </a:p>
          </p:txBody>
        </p:sp>
      </p:grpSp>
      <p:grpSp>
        <p:nvGrpSpPr>
          <p:cNvPr id="6157" name="Group 18"/>
          <p:cNvGrpSpPr/>
          <p:nvPr/>
        </p:nvGrpSpPr>
        <p:grpSpPr>
          <a:xfrm>
            <a:off x="4989513" y="2306638"/>
            <a:ext cx="2505075" cy="1854200"/>
            <a:chOff x="3515" y="1491"/>
            <a:chExt cx="1578" cy="1168"/>
          </a:xfrm>
        </p:grpSpPr>
        <p:sp>
          <p:nvSpPr>
            <p:cNvPr id="6158" name="Text Box 19"/>
            <p:cNvSpPr txBox="1"/>
            <p:nvPr/>
          </p:nvSpPr>
          <p:spPr>
            <a:xfrm>
              <a:off x="3612" y="1491"/>
              <a:ext cx="1481" cy="291"/>
            </a:xfrm>
            <a:prstGeom prst="rect">
              <a:avLst/>
            </a:prstGeom>
            <a:noFill/>
            <a:ln w="9525">
              <a:noFill/>
            </a:ln>
          </p:spPr>
          <p:txBody>
            <a:bodyPr wrap="none" anchor="t">
              <a:spAutoFit/>
            </a:bodyPr>
            <a:lstStyle/>
            <a:p>
              <a:pPr algn="ctr">
                <a:buSzTx/>
              </a:pPr>
              <a:r>
                <a:rPr lang="zh-CN" altLang="en-US" sz="2400" b="0" dirty="0">
                  <a:solidFill>
                    <a:srgbClr val="0000FF"/>
                  </a:solidFill>
                  <a:latin typeface="微软雅黑" panose="020B0503020204020204" charset="-122"/>
                  <a:ea typeface="微软雅黑" panose="020B0503020204020204" charset="-122"/>
                </a:rPr>
                <a:t>含有哪些组分？</a:t>
              </a:r>
              <a:endParaRPr lang="zh-CN" altLang="en-US" sz="2400" b="0" dirty="0">
                <a:solidFill>
                  <a:srgbClr val="0000FF"/>
                </a:solidFill>
                <a:latin typeface="微软雅黑" panose="020B0503020204020204" charset="-122"/>
                <a:ea typeface="微软雅黑" panose="020B0503020204020204" charset="-122"/>
              </a:endParaRPr>
            </a:p>
          </p:txBody>
        </p:sp>
        <p:sp>
          <p:nvSpPr>
            <p:cNvPr id="6159" name="AutoShape 20"/>
            <p:cNvSpPr/>
            <p:nvPr/>
          </p:nvSpPr>
          <p:spPr>
            <a:xfrm>
              <a:off x="3515" y="1661"/>
              <a:ext cx="136" cy="998"/>
            </a:xfrm>
            <a:prstGeom prst="leftBrace">
              <a:avLst>
                <a:gd name="adj1" fmla="val 61016"/>
                <a:gd name="adj2" fmla="val 50000"/>
              </a:avLst>
            </a:prstGeom>
            <a:noFill/>
            <a:ln w="25400" cap="flat" cmpd="sng">
              <a:solidFill>
                <a:schemeClr val="tx1"/>
              </a:solidFill>
              <a:prstDash val="solid"/>
              <a:round/>
              <a:headEnd type="none" w="med" len="med"/>
              <a:tailEnd type="none" w="med" len="med"/>
            </a:ln>
          </p:spPr>
          <p:txBody>
            <a:bodyPr wrap="none" lIns="90000" tIns="46800" rIns="90000" bIns="46800" anchor="ctr"/>
            <a:lstStyle/>
            <a:p>
              <a:pPr>
                <a:buSzTx/>
              </a:pPr>
              <a:endParaRPr lang="zh-CN" altLang="en-US" dirty="0">
                <a:latin typeface="微软雅黑" panose="020B0503020204020204" charset="-122"/>
                <a:ea typeface="微软雅黑" panose="020B0503020204020204" charset="-122"/>
              </a:endParaRPr>
            </a:p>
          </p:txBody>
        </p:sp>
      </p:grpSp>
      <p:sp>
        <p:nvSpPr>
          <p:cNvPr id="20" name="Text Box 21"/>
          <p:cNvSpPr txBox="1">
            <a:spLocks noChangeArrowheads="1"/>
          </p:cNvSpPr>
          <p:nvPr/>
        </p:nvSpPr>
        <p:spPr bwMode="auto">
          <a:xfrm>
            <a:off x="496570" y="5589270"/>
            <a:ext cx="7566660" cy="645160"/>
          </a:xfrm>
          <a:prstGeom prst="rect">
            <a:avLst/>
          </a:prstGeom>
          <a:noFill/>
          <a:ln w="9525" algn="ctr">
            <a:noFill/>
            <a:miter lim="800000"/>
          </a:ln>
          <a:effectLst/>
        </p:spPr>
        <p:txBody>
          <a:bodyPr wrap="square" anchor="b">
            <a:spAutoFit/>
          </a:bodyPr>
          <a:lstStyle/>
          <a:p>
            <a:pPr marR="0" defTabSz="914400">
              <a:spcBef>
                <a:spcPct val="50000"/>
              </a:spcBef>
              <a:buClrTx/>
              <a:buSzTx/>
              <a:buFont typeface="Arial" panose="020B0604020202020204" pitchFamily="34" charset="0"/>
              <a:defRPr/>
            </a:pPr>
            <a:r>
              <a:rPr kumimoji="0" lang="zh-CN" altLang="en-US" sz="3600" kern="1200" cap="none" spc="0" normalizeH="0" baseline="0" noProof="0" dirty="0">
                <a:solidFill>
                  <a:srgbClr val="FF0000"/>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rPr>
              <a:t>本课程内容</a:t>
            </a:r>
            <a:r>
              <a:rPr kumimoji="0" lang="en-US" altLang="zh-CN" sz="3600" kern="1200" cap="none" spc="0" normalizeH="0" baseline="0" noProof="0" dirty="0">
                <a:solidFill>
                  <a:srgbClr val="FF0000"/>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rPr>
              <a:t>——</a:t>
            </a:r>
            <a:r>
              <a:rPr kumimoji="0" lang="zh-CN" altLang="en-US" sz="3600" kern="1200" cap="none" spc="0" normalizeH="0" baseline="0" noProof="0" dirty="0">
                <a:solidFill>
                  <a:srgbClr val="FF0000"/>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rPr>
              <a:t>分离</a:t>
            </a:r>
            <a:r>
              <a:rPr kumimoji="0" lang="zh-CN" altLang="en-US" sz="3600" kern="1200" cap="none" spc="0" normalizeH="0" baseline="0" noProof="0" dirty="0">
                <a:solidFill>
                  <a:srgbClr val="FF0000"/>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rPr>
              <a:t>分析</a:t>
            </a:r>
            <a:endParaRPr kumimoji="0" lang="zh-CN" altLang="en-US" sz="3600" kern="1200" cap="none" spc="0" normalizeH="0" baseline="0" noProof="0" dirty="0">
              <a:solidFill>
                <a:srgbClr val="FF0000"/>
              </a:solidFill>
              <a:effectLst>
                <a:outerShdw blurRad="38100" dist="38100" dir="2700000" algn="tl">
                  <a:srgbClr val="C0C0C0"/>
                </a:outerShdw>
              </a:effectLst>
              <a:latin typeface="微软雅黑" panose="020B0503020204020204" charset="-122"/>
              <a:ea typeface="微软雅黑" panose="020B0503020204020204" charset="-122"/>
              <a:cs typeface="微软雅黑" panose="020B0503020204020204" charset="-122"/>
            </a:endParaRPr>
          </a:p>
        </p:txBody>
      </p:sp>
      <p:sp>
        <p:nvSpPr>
          <p:cNvPr id="6162" name="TextBox 1"/>
          <p:cNvSpPr txBox="1"/>
          <p:nvPr/>
        </p:nvSpPr>
        <p:spPr>
          <a:xfrm>
            <a:off x="1331913" y="404813"/>
            <a:ext cx="3243262" cy="583565"/>
          </a:xfrm>
          <a:prstGeom prst="rect">
            <a:avLst/>
          </a:prstGeom>
          <a:noFill/>
          <a:ln w="9525">
            <a:noFill/>
          </a:ln>
        </p:spPr>
        <p:txBody>
          <a:bodyPr anchor="t">
            <a:spAutoFit/>
          </a:bodyPr>
          <a:lstStyle/>
          <a:p>
            <a:pPr>
              <a:buSzTx/>
            </a:pPr>
            <a:r>
              <a:rPr lang="en-US" altLang="zh-CN" sz="3200" dirty="0">
                <a:latin typeface="微软雅黑" panose="020B0503020204020204" charset="-122"/>
                <a:ea typeface="微软雅黑" panose="020B0503020204020204" charset="-122"/>
                <a:cs typeface="微软雅黑" panose="020B0503020204020204" charset="-122"/>
              </a:rPr>
              <a:t>1.1 </a:t>
            </a:r>
            <a:r>
              <a:rPr lang="zh-CN" altLang="en-US" sz="3200" dirty="0">
                <a:latin typeface="微软雅黑" panose="020B0503020204020204" charset="-122"/>
                <a:ea typeface="微软雅黑" panose="020B0503020204020204" charset="-122"/>
                <a:cs typeface="微软雅黑" panose="020B0503020204020204" charset="-122"/>
              </a:rPr>
              <a:t>分离科学</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p:nvPr/>
        </p:nvSpPr>
        <p:spPr>
          <a:xfrm>
            <a:off x="577850" y="1235075"/>
            <a:ext cx="7594600" cy="1938020"/>
          </a:xfrm>
          <a:prstGeom prst="rect">
            <a:avLst/>
          </a:prstGeom>
          <a:noFill/>
          <a:ln w="12700">
            <a:noFill/>
          </a:ln>
        </p:spPr>
        <p:txBody>
          <a:bodyPr anchor="t">
            <a:spAutoFit/>
          </a:bodyPr>
          <a:lstStyle/>
          <a:p>
            <a:pPr>
              <a:lnSpc>
                <a:spcPct val="150000"/>
              </a:lnSpc>
              <a:buSzTx/>
            </a:pPr>
            <a:r>
              <a:rPr lang="zh-CN" altLang="en-US" sz="3200" dirty="0">
                <a:solidFill>
                  <a:srgbClr val="FF0000"/>
                </a:solidFill>
                <a:latin typeface="微软雅黑" panose="020B0503020204020204" charset="-122"/>
                <a:ea typeface="微软雅黑" panose="020B0503020204020204" charset="-122"/>
                <a:cs typeface="微软雅黑" panose="020B0503020204020204" charset="-122"/>
              </a:rPr>
              <a:t>分离科学</a:t>
            </a:r>
            <a:r>
              <a:rPr lang="en-US" altLang="zh-CN" sz="3200" dirty="0">
                <a:solidFill>
                  <a:srgbClr val="FF0000"/>
                </a:solidFill>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研究分离、富集和纯化物质的一门学科。</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buSzTx/>
            </a:pPr>
            <a:r>
              <a:rPr lang="zh-CN" altLang="en-US" sz="2400" dirty="0">
                <a:latin typeface="微软雅黑" panose="020B0503020204020204" charset="-122"/>
                <a:ea typeface="微软雅黑" panose="020B0503020204020204" charset="-122"/>
                <a:cs typeface="微软雅黑" panose="020B0503020204020204" charset="-122"/>
              </a:rPr>
              <a:t>                      研究被分离组分在空间移动和再分布的</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buSzTx/>
            </a:pPr>
            <a:r>
              <a:rPr lang="zh-CN" altLang="en-US" sz="2400" dirty="0">
                <a:latin typeface="微软雅黑" panose="020B0503020204020204" charset="-122"/>
                <a:ea typeface="微软雅黑" panose="020B0503020204020204" charset="-122"/>
                <a:cs typeface="微软雅黑" panose="020B0503020204020204" charset="-122"/>
              </a:rPr>
              <a:t>                      宏观和微观变化规律的一门学科。</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7171" name="圆角矩形 4"/>
          <p:cNvSpPr>
            <a:spLocks noChangeArrowheads="1"/>
          </p:cNvSpPr>
          <p:nvPr/>
        </p:nvSpPr>
        <p:spPr bwMode="auto">
          <a:xfrm>
            <a:off x="1076008" y="4472940"/>
            <a:ext cx="1912938" cy="862013"/>
          </a:xfrm>
          <a:prstGeom prst="roundRect">
            <a:avLst>
              <a:gd name="adj" fmla="val 16667"/>
            </a:avLst>
          </a:prstGeom>
          <a:solidFill>
            <a:srgbClr val="CCEC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smtClean="0">
                <a:ln>
                  <a:noFill/>
                </a:ln>
                <a:solidFill>
                  <a:srgbClr val="FF0000"/>
                </a:solidFill>
                <a:effectLst/>
                <a:uLnTx/>
                <a:uFillTx/>
                <a:latin typeface="微软雅黑" panose="020B0503020204020204" charset="-122"/>
                <a:ea typeface="微软雅黑" panose="020B0503020204020204" charset="-122"/>
                <a:cs typeface="+mn-cs"/>
              </a:rPr>
              <a:t>研究内容</a:t>
            </a:r>
            <a:endParaRPr kumimoji="0" lang="zh-CN" altLang="en-US" sz="2400" b="0" i="0" u="none" strike="noStrike" kern="1200" cap="none" spc="0" normalizeH="0" baseline="0" noProof="0" smtClean="0">
              <a:ln>
                <a:noFill/>
              </a:ln>
              <a:solidFill>
                <a:srgbClr val="FF0000"/>
              </a:solidFill>
              <a:effectLst/>
              <a:uLnTx/>
              <a:uFillTx/>
              <a:latin typeface="微软雅黑" panose="020B0503020204020204" charset="-122"/>
              <a:ea typeface="微软雅黑" panose="020B0503020204020204" charset="-122"/>
              <a:cs typeface="+mn-cs"/>
            </a:endParaRPr>
          </a:p>
        </p:txBody>
      </p:sp>
      <p:sp>
        <p:nvSpPr>
          <p:cNvPr id="7172" name="椭圆 6"/>
          <p:cNvSpPr>
            <a:spLocks noChangeArrowheads="1"/>
          </p:cNvSpPr>
          <p:nvPr/>
        </p:nvSpPr>
        <p:spPr bwMode="auto">
          <a:xfrm>
            <a:off x="3347720" y="3710940"/>
            <a:ext cx="2592388" cy="1223963"/>
          </a:xfrm>
          <a:prstGeom prst="ellipse">
            <a:avLst/>
          </a:pr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rPr>
              <a:t>研究分离过程的共同规律</a:t>
            </a:r>
            <a:endParaRPr kumimoji="0" lang="zh-CN" altLang="en-US" sz="2000" b="0"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endParaRPr>
          </a:p>
        </p:txBody>
      </p:sp>
      <p:sp>
        <p:nvSpPr>
          <p:cNvPr id="7173" name="椭圆 7"/>
          <p:cNvSpPr>
            <a:spLocks noChangeArrowheads="1"/>
          </p:cNvSpPr>
          <p:nvPr/>
        </p:nvSpPr>
        <p:spPr bwMode="auto">
          <a:xfrm>
            <a:off x="3347720" y="4934903"/>
            <a:ext cx="2592388" cy="1225550"/>
          </a:xfrm>
          <a:prstGeom prst="ellipse">
            <a:avLst/>
          </a:prstGeom>
          <a:solidFill>
            <a:srgbClr val="CCFFFF"/>
          </a:solidFill>
          <a:ln>
            <a:noFill/>
          </a:ln>
          <a:extLst>
            <a:ext uri="{91240B29-F687-4F45-9708-019B960494DF}">
              <a14:hiddenLine xmlns:a14="http://schemas.microsoft.com/office/drawing/2010/main" w="9525">
                <a:solidFill>
                  <a:srgbClr val="000000"/>
                </a:solidFill>
                <a:round/>
              </a14:hiddenLine>
            </a:ext>
          </a:extLst>
        </p:spPr>
        <p:txBody>
          <a:bodyPr anchor="b"/>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rPr>
              <a:t>研究基于不同分离原理的分离方法、设备及应用</a:t>
            </a:r>
            <a:endParaRPr kumimoji="0" lang="zh-CN" altLang="en-US" sz="1800" b="0"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endParaRPr>
          </a:p>
        </p:txBody>
      </p:sp>
      <p:sp>
        <p:nvSpPr>
          <p:cNvPr id="7174" name="左大括号 8"/>
          <p:cNvSpPr/>
          <p:nvPr/>
        </p:nvSpPr>
        <p:spPr bwMode="auto">
          <a:xfrm>
            <a:off x="6011863" y="3753803"/>
            <a:ext cx="215900" cy="1235075"/>
          </a:xfrm>
          <a:prstGeom prst="leftBrace">
            <a:avLst>
              <a:gd name="adj1" fmla="val 8263"/>
              <a:gd name="adj2" fmla="val 50000"/>
            </a:avLst>
          </a:prstGeom>
          <a:solidFill>
            <a:schemeClr val="bg1"/>
          </a:solidFill>
          <a:ln w="31750">
            <a:solidFill>
              <a:srgbClr val="0000FF"/>
            </a:solidFill>
            <a:round/>
          </a:ln>
        </p:spPr>
        <p:txBody>
          <a:bodyPr anchor="b"/>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endParaRPr>
          </a:p>
        </p:txBody>
      </p:sp>
      <p:sp>
        <p:nvSpPr>
          <p:cNvPr id="7175" name="矩形 5"/>
          <p:cNvSpPr>
            <a:spLocks noChangeArrowheads="1"/>
          </p:cNvSpPr>
          <p:nvPr/>
        </p:nvSpPr>
        <p:spPr bwMode="auto">
          <a:xfrm>
            <a:off x="6227763" y="3572828"/>
            <a:ext cx="1655763" cy="3587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2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rPr>
              <a:t>热力学原理</a:t>
            </a:r>
            <a:endParaRPr kumimoji="0" lang="zh-CN" altLang="en-US" sz="22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endParaRPr>
          </a:p>
        </p:txBody>
      </p:sp>
      <p:sp>
        <p:nvSpPr>
          <p:cNvPr id="7176" name="矩形 5"/>
          <p:cNvSpPr>
            <a:spLocks noChangeArrowheads="1"/>
          </p:cNvSpPr>
          <p:nvPr/>
        </p:nvSpPr>
        <p:spPr bwMode="auto">
          <a:xfrm>
            <a:off x="6227763" y="4153853"/>
            <a:ext cx="1655763" cy="3587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2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rPr>
              <a:t>动力学原理</a:t>
            </a:r>
            <a:endParaRPr kumimoji="0" lang="zh-CN" altLang="en-US" sz="22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endParaRPr>
          </a:p>
        </p:txBody>
      </p:sp>
      <p:sp>
        <p:nvSpPr>
          <p:cNvPr id="7177" name="矩形 5"/>
          <p:cNvSpPr>
            <a:spLocks noChangeArrowheads="1"/>
          </p:cNvSpPr>
          <p:nvPr/>
        </p:nvSpPr>
        <p:spPr bwMode="auto">
          <a:xfrm>
            <a:off x="6232525" y="4763453"/>
            <a:ext cx="1651000" cy="357188"/>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2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rPr>
              <a:t>体系的平衡</a:t>
            </a:r>
            <a:endParaRPr kumimoji="0" lang="zh-CN" altLang="en-US" sz="22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endParaRPr>
          </a:p>
        </p:txBody>
      </p:sp>
      <p:sp>
        <p:nvSpPr>
          <p:cNvPr id="7178" name="左大括号 12"/>
          <p:cNvSpPr/>
          <p:nvPr/>
        </p:nvSpPr>
        <p:spPr bwMode="auto">
          <a:xfrm>
            <a:off x="3128645" y="4285615"/>
            <a:ext cx="215900" cy="1235075"/>
          </a:xfrm>
          <a:prstGeom prst="leftBrace">
            <a:avLst>
              <a:gd name="adj1" fmla="val 8263"/>
              <a:gd name="adj2" fmla="val 50000"/>
            </a:avLst>
          </a:prstGeom>
          <a:solidFill>
            <a:schemeClr val="bg1"/>
          </a:solidFill>
          <a:ln w="31750">
            <a:solidFill>
              <a:srgbClr val="0000FF"/>
            </a:solidFill>
            <a:round/>
          </a:ln>
        </p:spPr>
        <p:txBody>
          <a:bodyPr anchor="b"/>
          <a:lstStyle>
            <a:lvl1pPr>
              <a:defRPr b="1">
                <a:solidFill>
                  <a:schemeClr val="tx1"/>
                </a:solidFill>
                <a:latin typeface="Arial" panose="020B0604020202020204" pitchFamily="34" charset="0"/>
                <a:ea typeface="黑体" panose="02010609060101010101" pitchFamily="49" charset="-122"/>
              </a:defRPr>
            </a:lvl1pPr>
            <a:lvl2pPr>
              <a:defRPr b="1">
                <a:solidFill>
                  <a:schemeClr val="tx1"/>
                </a:solidFill>
                <a:latin typeface="Arial" panose="020B0604020202020204" pitchFamily="34" charset="0"/>
                <a:ea typeface="黑体" panose="02010609060101010101" pitchFamily="49" charset="-122"/>
              </a:defRPr>
            </a:lvl2pPr>
            <a:lvl3pPr>
              <a:defRPr b="1">
                <a:solidFill>
                  <a:schemeClr val="tx1"/>
                </a:solidFill>
                <a:latin typeface="Arial" panose="020B0604020202020204" pitchFamily="34" charset="0"/>
                <a:ea typeface="黑体" panose="02010609060101010101" pitchFamily="49" charset="-122"/>
              </a:defRPr>
            </a:lvl3pPr>
            <a:lvl4pPr>
              <a:defRPr b="1">
                <a:solidFill>
                  <a:schemeClr val="tx1"/>
                </a:solidFill>
                <a:latin typeface="Arial" panose="020B0604020202020204" pitchFamily="34" charset="0"/>
                <a:ea typeface="黑体" panose="02010609060101010101" pitchFamily="49" charset="-122"/>
              </a:defRPr>
            </a:lvl4pPr>
            <a:lvl5pPr>
              <a:defRPr b="1">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b="1">
                <a:solidFill>
                  <a:schemeClr val="tx1"/>
                </a:solidFill>
                <a:latin typeface="Arial" panose="020B0604020202020204" pitchFamily="34"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 name="TextBox 11"/>
          <p:cNvSpPr txBox="1"/>
          <p:nvPr/>
        </p:nvSpPr>
        <p:spPr>
          <a:xfrm>
            <a:off x="1331278" y="374333"/>
            <a:ext cx="3243262" cy="583565"/>
          </a:xfrm>
          <a:prstGeom prst="rect">
            <a:avLst/>
          </a:prstGeom>
          <a:noFill/>
          <a:ln w="9525">
            <a:noFill/>
          </a:ln>
        </p:spPr>
        <p:txBody>
          <a:bodyPr anchor="t">
            <a:spAutoFit/>
          </a:bodyPr>
          <a:lstStyle/>
          <a:p>
            <a:pPr>
              <a:buSzTx/>
            </a:pPr>
            <a:r>
              <a:rPr lang="en-US" altLang="zh-CN" sz="3200" dirty="0">
                <a:latin typeface="微软雅黑" panose="020B0503020204020204" charset="-122"/>
                <a:ea typeface="微软雅黑" panose="020B0503020204020204" charset="-122"/>
                <a:cs typeface="微软雅黑" panose="020B0503020204020204" charset="-122"/>
              </a:rPr>
              <a:t>1.1 </a:t>
            </a:r>
            <a:r>
              <a:rPr lang="zh-CN" altLang="en-US" sz="3200" dirty="0">
                <a:latin typeface="微软雅黑" panose="020B0503020204020204" charset="-122"/>
                <a:ea typeface="微软雅黑" panose="020B0503020204020204" charset="-122"/>
                <a:cs typeface="微软雅黑" panose="020B0503020204020204" charset="-122"/>
              </a:rPr>
              <a:t>分离科学</a:t>
            </a:r>
            <a:endParaRPr lang="zh-CN" altLang="en-US" sz="32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cover dir="l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187450" y="332740"/>
            <a:ext cx="5638800" cy="706755"/>
          </a:xfrm>
          <a:prstGeom prst="rect">
            <a:avLst/>
          </a:prstGeom>
          <a:noFill/>
          <a:ln w="9525">
            <a:noFill/>
          </a:ln>
        </p:spPr>
        <p:txBody>
          <a:bodyPr wrap="square">
            <a:spAutoFit/>
          </a:bodyPr>
          <a:p>
            <a:pPr algn="l">
              <a:lnSpc>
                <a:spcPct val="125000"/>
              </a:lnSpc>
            </a:pPr>
            <a:r>
              <a:rPr lang="zh-CN" altLang="en-US" sz="3200" b="1" dirty="0">
                <a:solidFill>
                  <a:srgbClr val="FF0000"/>
                </a:solidFill>
                <a:latin typeface="微软雅黑" panose="020B0503020204020204" charset="-122"/>
                <a:ea typeface="微软雅黑" panose="020B0503020204020204" charset="-122"/>
              </a:rPr>
              <a:t>与物质的分离有关常见术语：</a:t>
            </a:r>
            <a:endParaRPr lang="zh-CN" altLang="en-US" sz="3200" b="1" dirty="0">
              <a:solidFill>
                <a:srgbClr val="FF0000"/>
              </a:solidFill>
              <a:latin typeface="微软雅黑" panose="020B0503020204020204" charset="-122"/>
              <a:ea typeface="微软雅黑" panose="020B0503020204020204" charset="-122"/>
            </a:endParaRPr>
          </a:p>
        </p:txBody>
      </p:sp>
      <p:sp>
        <p:nvSpPr>
          <p:cNvPr id="5" name="文本框 4"/>
          <p:cNvSpPr txBox="1"/>
          <p:nvPr/>
        </p:nvSpPr>
        <p:spPr>
          <a:xfrm>
            <a:off x="755650" y="1268730"/>
            <a:ext cx="7282815" cy="2749550"/>
          </a:xfrm>
          <a:prstGeom prst="rect">
            <a:avLst/>
          </a:prstGeom>
          <a:noFill/>
          <a:ln w="9525">
            <a:noFill/>
          </a:ln>
        </p:spPr>
        <p:txBody>
          <a:bodyPr wrap="square">
            <a:spAutoFit/>
          </a:bodyPr>
          <a:p>
            <a:pPr>
              <a:lnSpc>
                <a:spcPct val="120000"/>
              </a:lnSpc>
              <a:spcBef>
                <a:spcPts val="0"/>
              </a:spcBef>
              <a:spcAft>
                <a:spcPts val="0"/>
              </a:spcAft>
            </a:pPr>
            <a:r>
              <a:rPr lang="en-US" altLang="zh-CN"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 </a:t>
            </a:r>
            <a:r>
              <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分离：</a:t>
            </a:r>
            <a:r>
              <a:rPr lang="en-US" altLang="zh-CN" sz="2400" b="1">
                <a:solidFill>
                  <a:schemeClr val="tx1"/>
                </a:solidFill>
                <a:latin typeface="Times New Roman" panose="02020603050405020304" pitchFamily="18" charset="0"/>
                <a:ea typeface="微软雅黑" panose="020B0503020204020204" charset="-122"/>
                <a:cs typeface="Times New Roman" panose="02020603050405020304" pitchFamily="18" charset="0"/>
              </a:rPr>
              <a:t>Separation     Isolation </a:t>
            </a:r>
            <a:endParaRPr lang="en-US" altLang="zh-CN" sz="2400" b="1">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nSpc>
                <a:spcPct val="120000"/>
              </a:lnSpc>
              <a:spcBef>
                <a:spcPts val="0"/>
              </a:spcBef>
              <a:spcAft>
                <a:spcPts val="0"/>
              </a:spcAft>
            </a:pPr>
            <a:r>
              <a:rPr lang="en-US" altLang="zh-CN" sz="2400" b="1">
                <a:solidFill>
                  <a:schemeClr val="tx1"/>
                </a:solidFill>
                <a:latin typeface="Times New Roman" panose="02020603050405020304" pitchFamily="18" charset="0"/>
                <a:ea typeface="微软雅黑" panose="020B0503020204020204" charset="-122"/>
                <a:cs typeface="Times New Roman" panose="02020603050405020304" pitchFamily="18" charset="0"/>
              </a:rPr>
              <a:t> </a:t>
            </a:r>
            <a:r>
              <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提取：</a:t>
            </a:r>
            <a:r>
              <a:rPr lang="en-US" altLang="zh-CN" sz="2400" b="1">
                <a:solidFill>
                  <a:schemeClr val="tx1"/>
                </a:solidFill>
                <a:latin typeface="Times New Roman" panose="02020603050405020304" pitchFamily="18" charset="0"/>
                <a:ea typeface="微软雅黑" panose="020B0503020204020204" charset="-122"/>
                <a:cs typeface="Times New Roman" panose="02020603050405020304" pitchFamily="18" charset="0"/>
              </a:rPr>
              <a:t>Extraction</a:t>
            </a:r>
            <a:endParaRPr lang="en-US" altLang="zh-CN" sz="2400" b="1">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nSpc>
                <a:spcPct val="120000"/>
              </a:lnSpc>
              <a:spcBef>
                <a:spcPts val="0"/>
              </a:spcBef>
              <a:spcAft>
                <a:spcPts val="0"/>
              </a:spcAft>
            </a:pPr>
            <a:r>
              <a:rPr lang="en-US" altLang="zh-CN" sz="2400" b="1">
                <a:solidFill>
                  <a:schemeClr val="tx1"/>
                </a:solidFill>
                <a:latin typeface="Times New Roman" panose="02020603050405020304" pitchFamily="18" charset="0"/>
                <a:ea typeface="微软雅黑" panose="020B0503020204020204" charset="-122"/>
                <a:cs typeface="Times New Roman" panose="02020603050405020304" pitchFamily="18" charset="0"/>
              </a:rPr>
              <a:t> </a:t>
            </a:r>
            <a:r>
              <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富集：</a:t>
            </a:r>
            <a:r>
              <a:rPr lang="en-US" altLang="zh-CN" sz="2400" b="1">
                <a:solidFill>
                  <a:schemeClr val="tx1"/>
                </a:solidFill>
                <a:latin typeface="Times New Roman" panose="02020603050405020304" pitchFamily="18" charset="0"/>
                <a:ea typeface="微软雅黑" panose="020B0503020204020204" charset="-122"/>
                <a:cs typeface="Times New Roman" panose="02020603050405020304" pitchFamily="18" charset="0"/>
              </a:rPr>
              <a:t>Enrichment   </a:t>
            </a: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摩尔分数小于</a:t>
            </a:r>
            <a:r>
              <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0.1</a:t>
            </a: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组分的分离</a:t>
            </a:r>
            <a:endPar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nSpc>
                <a:spcPct val="120000"/>
              </a:lnSpc>
              <a:spcBef>
                <a:spcPts val="0"/>
              </a:spcBef>
              <a:spcAft>
                <a:spcPts val="0"/>
              </a:spcAft>
            </a:pPr>
            <a:r>
              <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 浓缩：</a:t>
            </a:r>
            <a:r>
              <a:rPr lang="en-US" altLang="zh-CN" sz="2400" b="1">
                <a:solidFill>
                  <a:schemeClr val="tx1"/>
                </a:solidFill>
                <a:latin typeface="Times New Roman" panose="02020603050405020304" pitchFamily="18" charset="0"/>
                <a:ea typeface="微软雅黑" panose="020B0503020204020204" charset="-122"/>
                <a:cs typeface="Times New Roman" panose="02020603050405020304" pitchFamily="18" charset="0"/>
              </a:rPr>
              <a:t>Concentration  </a:t>
            </a: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摩尔分数处于</a:t>
            </a:r>
            <a:r>
              <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0.1~0.9</a:t>
            </a: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间组分</a:t>
            </a:r>
            <a:endPar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nSpc>
                <a:spcPct val="120000"/>
              </a:lnSpc>
              <a:spcBef>
                <a:spcPts val="0"/>
              </a:spcBef>
              <a:spcAft>
                <a:spcPts val="0"/>
              </a:spcAft>
            </a:pPr>
            <a:r>
              <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 纯化：</a:t>
            </a:r>
            <a:r>
              <a:rPr lang="en-US" altLang="zh-CN" sz="2400" b="1">
                <a:solidFill>
                  <a:schemeClr val="tx1"/>
                </a:solidFill>
                <a:latin typeface="Times New Roman" panose="02020603050405020304" pitchFamily="18" charset="0"/>
                <a:ea typeface="微软雅黑" panose="020B0503020204020204" charset="-122"/>
                <a:cs typeface="Times New Roman" panose="02020603050405020304" pitchFamily="18" charset="0"/>
              </a:rPr>
              <a:t>Purification   </a:t>
            </a: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摩尔分数大于</a:t>
            </a:r>
            <a:r>
              <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0.9</a:t>
            </a: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组分的分离</a:t>
            </a:r>
            <a:endPar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a:lnSpc>
                <a:spcPct val="120000"/>
              </a:lnSpc>
              <a:spcBef>
                <a:spcPts val="0"/>
              </a:spcBef>
              <a:spcAft>
                <a:spcPts val="0"/>
              </a:spcAft>
            </a:pPr>
            <a:r>
              <a:rPr lang="zh-CN" altLang="en-US" sz="2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 拆分：</a:t>
            </a:r>
            <a:r>
              <a:rPr lang="en-US" altLang="zh-CN" sz="2400" b="1">
                <a:solidFill>
                  <a:schemeClr val="tx1"/>
                </a:solidFill>
                <a:latin typeface="Times New Roman" panose="02020603050405020304" pitchFamily="18" charset="0"/>
                <a:ea typeface="微软雅黑" panose="020B0503020204020204" charset="-122"/>
                <a:cs typeface="Times New Roman" panose="02020603050405020304" pitchFamily="18" charset="0"/>
              </a:rPr>
              <a:t>Resolution    </a:t>
            </a: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手性化合物的分离</a:t>
            </a:r>
            <a:endPar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 name="文本框 1"/>
          <p:cNvSpPr txBox="1"/>
          <p:nvPr>
            <p:custDataLst>
              <p:tags r:id="rId1"/>
            </p:custDataLst>
          </p:nvPr>
        </p:nvSpPr>
        <p:spPr>
          <a:xfrm>
            <a:off x="827405" y="4293235"/>
            <a:ext cx="6934835" cy="2159000"/>
          </a:xfrm>
          <a:prstGeom prst="rect">
            <a:avLst/>
          </a:prstGeom>
          <a:noFill/>
        </p:spPr>
        <p:txBody>
          <a:bodyPr wrap="square" rtlCol="0" anchor="t">
            <a:spAutoFit/>
          </a:bodyPr>
          <a:p>
            <a:pPr algn="just">
              <a:lnSpc>
                <a:spcPct val="125000"/>
              </a:lnSpc>
              <a:spcBef>
                <a:spcPct val="20000"/>
              </a:spcBef>
            </a:pPr>
            <a:r>
              <a:rPr lang="zh-CN" altLang="en-US" sz="2400" noProof="0" smtClean="0">
                <a:ln>
                  <a:noFill/>
                </a:ln>
                <a:solidFill>
                  <a:srgbClr val="FF0000"/>
                </a:solidFill>
                <a:effectLst/>
                <a:uLnTx/>
                <a:uFillTx/>
                <a:latin typeface="微软雅黑" panose="020B0503020204020204" charset="-122"/>
                <a:ea typeface="微软雅黑" panose="020B0503020204020204" charset="-122"/>
                <a:sym typeface="+mn-ea"/>
              </a:rPr>
              <a:t>富集</a:t>
            </a:r>
            <a:r>
              <a:rPr lang="zh-CN" altLang="en-US" sz="2400" noProof="0" smtClean="0">
                <a:ln>
                  <a:noFill/>
                </a:ln>
                <a:solidFill>
                  <a:schemeClr val="tx1"/>
                </a:solidFill>
                <a:effectLst/>
                <a:uLnTx/>
                <a:uFillTx/>
                <a:latin typeface="微软雅黑" panose="020B0503020204020204" charset="-122"/>
                <a:ea typeface="微软雅黑" panose="020B0503020204020204" charset="-122"/>
                <a:sym typeface="+mn-ea"/>
              </a:rPr>
              <a:t>---目标成分浓度在特定空间区域增加</a:t>
            </a:r>
            <a:endParaRPr lang="zh-CN" altLang="en-US" sz="2400" noProof="0" smtClean="0">
              <a:ln>
                <a:noFill/>
              </a:ln>
              <a:solidFill>
                <a:schemeClr val="tx1"/>
              </a:solidFill>
              <a:effectLst/>
              <a:uLnTx/>
              <a:uFillTx/>
              <a:latin typeface="微软雅黑" panose="020B0503020204020204" charset="-122"/>
              <a:ea typeface="微软雅黑" panose="020B0503020204020204" charset="-122"/>
            </a:endParaRPr>
          </a:p>
          <a:p>
            <a:pPr algn="just">
              <a:lnSpc>
                <a:spcPct val="125000"/>
              </a:lnSpc>
              <a:spcBef>
                <a:spcPct val="20000"/>
              </a:spcBef>
            </a:pPr>
            <a:r>
              <a:rPr lang="zh-CN" altLang="en-US" sz="2400" noProof="0" smtClean="0">
                <a:ln>
                  <a:noFill/>
                </a:ln>
                <a:solidFill>
                  <a:srgbClr val="FF0000"/>
                </a:solidFill>
                <a:effectLst/>
                <a:uLnTx/>
                <a:uFillTx/>
                <a:latin typeface="微软雅黑" panose="020B0503020204020204" charset="-122"/>
                <a:ea typeface="微软雅黑" panose="020B0503020204020204" charset="-122"/>
                <a:sym typeface="+mn-ea"/>
              </a:rPr>
              <a:t>浓缩</a:t>
            </a:r>
            <a:r>
              <a:rPr lang="zh-CN" altLang="en-US" sz="2400" noProof="0" smtClean="0">
                <a:ln>
                  <a:noFill/>
                </a:ln>
                <a:solidFill>
                  <a:schemeClr val="tx1"/>
                </a:solidFill>
                <a:effectLst/>
                <a:uLnTx/>
                <a:uFillTx/>
                <a:latin typeface="微软雅黑" panose="020B0503020204020204" charset="-122"/>
                <a:ea typeface="微软雅黑" panose="020B0503020204020204" charset="-122"/>
                <a:sym typeface="+mn-ea"/>
              </a:rPr>
              <a:t>---部分去除溶剂，所有成分浓度增加</a:t>
            </a:r>
            <a:endParaRPr lang="zh-CN" altLang="en-US" sz="2400" noProof="0" smtClean="0">
              <a:ln>
                <a:noFill/>
              </a:ln>
              <a:solidFill>
                <a:schemeClr val="tx1"/>
              </a:solidFill>
              <a:effectLst/>
              <a:uLnTx/>
              <a:uFillTx/>
              <a:latin typeface="微软雅黑" panose="020B0503020204020204" charset="-122"/>
              <a:ea typeface="微软雅黑" panose="020B0503020204020204" charset="-122"/>
            </a:endParaRPr>
          </a:p>
          <a:p>
            <a:pPr algn="just">
              <a:lnSpc>
                <a:spcPct val="125000"/>
              </a:lnSpc>
              <a:spcBef>
                <a:spcPct val="20000"/>
              </a:spcBef>
            </a:pPr>
            <a:r>
              <a:rPr lang="zh-CN" altLang="en-US" sz="2400" noProof="0" smtClean="0">
                <a:ln>
                  <a:noFill/>
                </a:ln>
                <a:solidFill>
                  <a:srgbClr val="FF0000"/>
                </a:solidFill>
                <a:effectLst/>
                <a:uLnTx/>
                <a:uFillTx/>
                <a:latin typeface="微软雅黑" panose="020B0503020204020204" charset="-122"/>
                <a:ea typeface="微软雅黑" panose="020B0503020204020204" charset="-122"/>
                <a:sym typeface="+mn-ea"/>
              </a:rPr>
              <a:t>纯化</a:t>
            </a:r>
            <a:r>
              <a:rPr lang="zh-CN" altLang="en-US" sz="2400" noProof="0" smtClean="0">
                <a:ln>
                  <a:noFill/>
                </a:ln>
                <a:solidFill>
                  <a:schemeClr val="tx1"/>
                </a:solidFill>
                <a:effectLst/>
                <a:uLnTx/>
                <a:uFillTx/>
                <a:latin typeface="微软雅黑" panose="020B0503020204020204" charset="-122"/>
                <a:ea typeface="微软雅黑" panose="020B0503020204020204" charset="-122"/>
                <a:sym typeface="+mn-ea"/>
              </a:rPr>
              <a:t>---目标产物中去除杂质，使纯度提高</a:t>
            </a:r>
            <a:endParaRPr lang="zh-CN" altLang="en-US" sz="2400" noProof="0" smtClean="0">
              <a:ln>
                <a:noFill/>
              </a:ln>
              <a:solidFill>
                <a:schemeClr val="tx1"/>
              </a:solidFill>
              <a:effectLst/>
              <a:uLnTx/>
              <a:uFillTx/>
              <a:latin typeface="微软雅黑" panose="020B0503020204020204" charset="-122"/>
              <a:ea typeface="微软雅黑" panose="020B0503020204020204" charset="-122"/>
            </a:endParaRPr>
          </a:p>
          <a:p>
            <a:pPr algn="just">
              <a:lnSpc>
                <a:spcPct val="125000"/>
              </a:lnSpc>
              <a:spcBef>
                <a:spcPct val="20000"/>
              </a:spcBef>
            </a:pPr>
            <a:r>
              <a:rPr lang="zh-CN" altLang="en-US" sz="2400" noProof="0" smtClean="0">
                <a:ln>
                  <a:noFill/>
                </a:ln>
                <a:solidFill>
                  <a:srgbClr val="FF0000"/>
                </a:solidFill>
                <a:effectLst/>
                <a:uLnTx/>
                <a:uFillTx/>
                <a:latin typeface="微软雅黑" panose="020B0503020204020204" charset="-122"/>
                <a:ea typeface="微软雅黑" panose="020B0503020204020204" charset="-122"/>
                <a:sym typeface="+mn-ea"/>
              </a:rPr>
              <a:t>纯度</a:t>
            </a:r>
            <a:r>
              <a:rPr lang="zh-CN" altLang="en-US" sz="2400" noProof="0" smtClean="0">
                <a:ln>
                  <a:noFill/>
                </a:ln>
                <a:solidFill>
                  <a:schemeClr val="tx1"/>
                </a:solidFill>
                <a:effectLst/>
                <a:uLnTx/>
                <a:uFillTx/>
                <a:latin typeface="微软雅黑" panose="020B0503020204020204" charset="-122"/>
                <a:ea typeface="微软雅黑" panose="020B0503020204020204" charset="-122"/>
                <a:sym typeface="+mn-ea"/>
              </a:rPr>
              <a:t>---纯化产物中主组分含量高低或含杂质多少</a:t>
            </a:r>
            <a:endParaRPr lang="zh-CN" altLang="en-US" sz="2400" noProof="0" smtClean="0">
              <a:ln>
                <a:noFill/>
              </a:ln>
              <a:solidFill>
                <a:schemeClr val="tx1"/>
              </a:solidFill>
              <a:effectLst/>
              <a:uLnTx/>
              <a:uFillTx/>
              <a:latin typeface="微软雅黑" panose="020B0503020204020204" charset="-122"/>
              <a:ea typeface="微软雅黑" panose="020B0503020204020204" charset="-122"/>
              <a:sym typeface="+mn-ea"/>
            </a:endParaRPr>
          </a:p>
        </p:txBody>
      </p:sp>
    </p:spTree>
  </p:cSld>
  <p:clrMapOvr>
    <a:masterClrMapping/>
  </p:clrMapOvr>
  <p:transition>
    <p:cover dir="ld"/>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3312,&quot;width&quot;:4082}"/>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SELECTED" val="True"/>
</p:tagLst>
</file>

<file path=ppt/tags/tag23.xml><?xml version="1.0" encoding="utf-8"?>
<p:tagLst xmlns:p="http://schemas.openxmlformats.org/presentationml/2006/main">
  <p:tag name="KSO_WM_UNIT_PLACING_PICTURE_USER_VIEWPORT" val="{&quot;height&quot;:5730,&quot;width&quot;:13875}"/>
</p:tagLst>
</file>

<file path=ppt/tags/tag24.xml><?xml version="1.0" encoding="utf-8"?>
<p:tagLst xmlns:p="http://schemas.openxmlformats.org/presentationml/2006/main">
  <p:tag name="KSO_WM_TAG_VERSION" val="1.0"/>
  <p:tag name="KSO_WM_BEAUTIFY_FLAG" val="#wm#"/>
  <p:tag name="KSO_WM_UNIT_TYPE" val="i"/>
  <p:tag name="KSO_WM_UNIT_ID" val="diagram283_1*i*1"/>
  <p:tag name="KSO_WM_TEMPLATE_CATEGORY" val="diagram"/>
  <p:tag name="KSO_WM_TEMPLATE_INDEX" val="283"/>
  <p:tag name="KSO_WM_UNIT_INDEX" val="1"/>
</p:tagLst>
</file>

<file path=ppt/tags/tag25.xml><?xml version="1.0" encoding="utf-8"?>
<p:tagLst xmlns:p="http://schemas.openxmlformats.org/presentationml/2006/main">
  <p:tag name="KSO_WM_TAG_VERSION" val="1.0"/>
  <p:tag name="KSO_WM_BEAUTIFY_FLAG" val="#wm#"/>
  <p:tag name="KSO_WM_UNIT_TYPE" val="i"/>
  <p:tag name="KSO_WM_UNIT_ID" val="diagram283_1*i*6"/>
  <p:tag name="KSO_WM_TEMPLATE_CATEGORY" val="diagram"/>
  <p:tag name="KSO_WM_TEMPLATE_INDEX" val="283"/>
  <p:tag name="KSO_WM_UNIT_INDEX" val="6"/>
</p:tagLst>
</file>

<file path=ppt/tags/tag26.xml><?xml version="1.0" encoding="utf-8"?>
<p:tagLst xmlns:p="http://schemas.openxmlformats.org/presentationml/2006/main">
  <p:tag name="KSO_WM_TAG_VERSION" val="1.0"/>
  <p:tag name="KSO_WM_BEAUTIFY_FLAG" val="#wm#"/>
  <p:tag name="KSO_WM_UNIT_TYPE" val="i"/>
  <p:tag name="KSO_WM_UNIT_ID" val="diagram283_1*i*11"/>
  <p:tag name="KSO_WM_TEMPLATE_CATEGORY" val="diagram"/>
  <p:tag name="KSO_WM_TEMPLATE_INDEX" val="283"/>
  <p:tag name="KSO_WM_UNIT_INDEX" val="11"/>
</p:tagLst>
</file>

<file path=ppt/tags/tag27.xml><?xml version="1.0" encoding="utf-8"?>
<p:tagLst xmlns:p="http://schemas.openxmlformats.org/presentationml/2006/main">
  <p:tag name="KSO_WM_TAG_VERSION" val="1.0"/>
  <p:tag name="KSO_WM_BEAUTIFY_FLAG" val="#wm#"/>
  <p:tag name="KSO_WM_UNIT_TYPE" val="i"/>
  <p:tag name="KSO_WM_UNIT_ID" val="diagram283_1*i*16"/>
  <p:tag name="KSO_WM_TEMPLATE_CATEGORY" val="diagram"/>
  <p:tag name="KSO_WM_TEMPLATE_INDEX" val="283"/>
  <p:tag name="KSO_WM_UNIT_INDEX" val="16"/>
</p:tagLst>
</file>

<file path=ppt/tags/tag28.xml><?xml version="1.0" encoding="utf-8"?>
<p:tagLst xmlns:p="http://schemas.openxmlformats.org/presentationml/2006/main">
  <p:tag name="KSO_WM_TAG_VERSION" val="1.0"/>
  <p:tag name="KSO_WM_BEAUTIFY_FLAG" val="#wm#"/>
  <p:tag name="KSO_WM_UNIT_TYPE" val="i"/>
  <p:tag name="KSO_WM_UNIT_ID" val="diagram283_1*i*21"/>
  <p:tag name="KSO_WM_TEMPLATE_CATEGORY" val="diagram"/>
  <p:tag name="KSO_WM_TEMPLATE_INDEX" val="283"/>
  <p:tag name="KSO_WM_UNIT_INDEX" val="21"/>
</p:tagLst>
</file>

<file path=ppt/tags/tag29.xml><?xml version="1.0" encoding="utf-8"?>
<p:tagLst xmlns:p="http://schemas.openxmlformats.org/presentationml/2006/main">
  <p:tag name="KSO_WM_TAG_VERSION" val="1.0"/>
  <p:tag name="KSO_WM_BEAUTIFY_FLAG" val="#wm#"/>
  <p:tag name="KSO_WM_UNIT_TYPE" val="i"/>
  <p:tag name="KSO_WM_UNIT_ID" val="diagram283_1*i*26"/>
  <p:tag name="KSO_WM_TEMPLATE_CATEGORY" val="diagram"/>
  <p:tag name="KSO_WM_TEMPLATE_INDEX" val="283"/>
  <p:tag name="KSO_WM_UNIT_INDEX" val="26"/>
</p:tagLst>
</file>

<file path=ppt/tags/tag3.xml><?xml version="1.0" encoding="utf-8"?>
<p:tagLst xmlns:p="http://schemas.openxmlformats.org/presentationml/2006/main">
  <p:tag name="KSO_WM_UNIT_PLACING_PICTURE_USER_VIEWPORT" val="{&quot;height&quot;:3675,&quot;width&quot;:4530}"/>
</p:tagLst>
</file>

<file path=ppt/tags/tag30.xml><?xml version="1.0" encoding="utf-8"?>
<p:tagLst xmlns:p="http://schemas.openxmlformats.org/presentationml/2006/main">
  <p:tag name="KSO_WM_TAG_VERSION" val="1.0"/>
  <p:tag name="KSO_WM_BEAUTIFY_FLAG" val="#wm#"/>
  <p:tag name="KSO_WM_UNIT_TYPE" val="i"/>
  <p:tag name="KSO_WM_UNIT_ID" val="diagram283_1*i*1"/>
  <p:tag name="KSO_WM_TEMPLATE_CATEGORY" val="diagram"/>
  <p:tag name="KSO_WM_TEMPLATE_INDEX" val="283"/>
  <p:tag name="KSO_WM_UNIT_INDEX" val="1"/>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COMMONDATA" val="eyJoZGlkIjoiNzcxZmEyN2ExMjM2N2Y0MjUwNWFmZGMwYzE5OTVkNmE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Network">
  <a:themeElements>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fontScheme name="Network">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b"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zhangwenqing</Template>
  <TotalTime>0</TotalTime>
  <Words>7594</Words>
  <Application>WPS 演示</Application>
  <PresentationFormat>全屏显示(4:3)</PresentationFormat>
  <Paragraphs>1028</Paragraphs>
  <Slides>60</Slides>
  <Notes>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14</vt:i4>
      </vt:variant>
      <vt:variant>
        <vt:lpstr>幻灯片标题</vt:lpstr>
      </vt:variant>
      <vt:variant>
        <vt:i4>60</vt:i4>
      </vt:variant>
    </vt:vector>
  </HeadingPairs>
  <TitlesOfParts>
    <vt:vector size="91" baseType="lpstr">
      <vt:lpstr>Arial</vt:lpstr>
      <vt:lpstr>宋体</vt:lpstr>
      <vt:lpstr>Wingdings</vt:lpstr>
      <vt:lpstr>黑体</vt:lpstr>
      <vt:lpstr>微软雅黑</vt:lpstr>
      <vt:lpstr>Wingdings</vt:lpstr>
      <vt:lpstr>Times New Roman</vt:lpstr>
      <vt:lpstr>Arial Unicode MS</vt:lpstr>
      <vt:lpstr>华文新魏</vt:lpstr>
      <vt:lpstr>楷体</vt:lpstr>
      <vt:lpstr>Symbol</vt:lpstr>
      <vt:lpstr>Calibri</vt:lpstr>
      <vt:lpstr>Calibri</vt:lpstr>
      <vt:lpstr>Wingdings 2</vt:lpstr>
      <vt:lpstr>微软雅黑 Light</vt:lpstr>
      <vt:lpstr>方正小标宋简体</vt:lpstr>
      <vt:lpstr>Network</vt:lpstr>
      <vt:lpstr>Equation.DSMT4</vt:lpstr>
      <vt:lpstr>Equation.DSMT4</vt:lpstr>
      <vt:lpstr>Equation.DSMT4</vt:lpstr>
      <vt:lpstr>Equation.DSMT4</vt:lpstr>
      <vt:lpstr>Equation.DSMT4</vt:lpstr>
      <vt:lpstr>ChemDraw.Document.6.0</vt:lpstr>
      <vt:lpstr>Equation.DSMT4</vt:lpstr>
      <vt:lpstr>Equation.DSMT4</vt:lpstr>
      <vt:lpstr>Equation.DSMT4</vt:lpstr>
      <vt:lpstr>Equation.DSMT4</vt:lpstr>
      <vt:lpstr>Equation.DSMT4</vt:lpstr>
      <vt:lpstr>Equation.DSMT4</vt:lpstr>
      <vt:lpstr>Equation.DSMT4</vt:lpstr>
      <vt:lpstr>Equation.DSMT4</vt:lpstr>
      <vt:lpstr>分离分析化学</vt:lpstr>
      <vt:lpstr>PowerPoint 演示文稿</vt:lpstr>
      <vt:lpstr>PowerPoint 演示文稿</vt:lpstr>
      <vt:lpstr>PowerPoint 演示文稿</vt:lpstr>
      <vt:lpstr>分离科学的重要性</vt:lpstr>
      <vt:lpstr>PowerPoint 演示文稿</vt:lpstr>
      <vt:lpstr>PowerPoint 演示文稿</vt:lpstr>
      <vt:lpstr>PowerPoint 演示文稿</vt:lpstr>
      <vt:lpstr>PowerPoint 演示文稿</vt:lpstr>
      <vt:lpstr>PowerPoint 演示文稿</vt:lpstr>
      <vt:lpstr>PowerPoint 演示文稿</vt:lpstr>
      <vt:lpstr>  分离目的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分离的物理机理</vt:lpstr>
      <vt:lpstr>（2）相界面作用</vt:lpstr>
      <vt:lpstr>PowerPoint 演示文稿</vt:lpstr>
      <vt:lpstr>分离的化学作用</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ECUST模版</dc:title>
  <dc:creator>华东理工大学</dc:creator>
  <cp:lastModifiedBy>Wendy</cp:lastModifiedBy>
  <cp:revision>622</cp:revision>
  <cp:lastPrinted>2019-11-17T14:06:00Z</cp:lastPrinted>
  <dcterms:created xsi:type="dcterms:W3CDTF">2007-01-09T04:58:00Z</dcterms:created>
  <dcterms:modified xsi:type="dcterms:W3CDTF">2024-09-01T03:41:22Z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2052-12.1.0.17857</vt:lpwstr>
  </property>
  <property fmtid="{D5CDD505-2E9C-101B-9397-08002B2CF9AE}" pid="3" name="ICV">
    <vt:lpwstr>543CB35406C847B8B42CB55523578858_13</vt:lpwstr>
  </property>
</Properties>
</file>